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723" r:id="rId2"/>
  </p:sldMasterIdLst>
  <p:notesMasterIdLst>
    <p:notesMasterId r:id="rId71"/>
  </p:notesMasterIdLst>
  <p:handoutMasterIdLst>
    <p:handoutMasterId r:id="rId72"/>
  </p:handoutMasterIdLst>
  <p:sldIdLst>
    <p:sldId id="256" r:id="rId3"/>
    <p:sldId id="334" r:id="rId4"/>
    <p:sldId id="335" r:id="rId5"/>
    <p:sldId id="340" r:id="rId6"/>
    <p:sldId id="342" r:id="rId7"/>
    <p:sldId id="257" r:id="rId8"/>
    <p:sldId id="343" r:id="rId9"/>
    <p:sldId id="258" r:id="rId10"/>
    <p:sldId id="259" r:id="rId11"/>
    <p:sldId id="344" r:id="rId12"/>
    <p:sldId id="338" r:id="rId13"/>
    <p:sldId id="261" r:id="rId14"/>
    <p:sldId id="369" r:id="rId15"/>
    <p:sldId id="370" r:id="rId16"/>
    <p:sldId id="345" r:id="rId17"/>
    <p:sldId id="266" r:id="rId18"/>
    <p:sldId id="271" r:id="rId19"/>
    <p:sldId id="272" r:id="rId20"/>
    <p:sldId id="273" r:id="rId21"/>
    <p:sldId id="274" r:id="rId22"/>
    <p:sldId id="276" r:id="rId23"/>
    <p:sldId id="415" r:id="rId24"/>
    <p:sldId id="277" r:id="rId25"/>
    <p:sldId id="416" r:id="rId26"/>
    <p:sldId id="346" r:id="rId27"/>
    <p:sldId id="278" r:id="rId28"/>
    <p:sldId id="372" r:id="rId29"/>
    <p:sldId id="373" r:id="rId30"/>
    <p:sldId id="375" r:id="rId31"/>
    <p:sldId id="283" r:id="rId32"/>
    <p:sldId id="284" r:id="rId33"/>
    <p:sldId id="418" r:id="rId34"/>
    <p:sldId id="291" r:id="rId35"/>
    <p:sldId id="292" r:id="rId36"/>
    <p:sldId id="420" r:id="rId37"/>
    <p:sldId id="421" r:id="rId38"/>
    <p:sldId id="422" r:id="rId39"/>
    <p:sldId id="423" r:id="rId40"/>
    <p:sldId id="424" r:id="rId41"/>
    <p:sldId id="425" r:id="rId42"/>
    <p:sldId id="386" r:id="rId43"/>
    <p:sldId id="387" r:id="rId44"/>
    <p:sldId id="426" r:id="rId45"/>
    <p:sldId id="427" r:id="rId46"/>
    <p:sldId id="428" r:id="rId47"/>
    <p:sldId id="429" r:id="rId48"/>
    <p:sldId id="430" r:id="rId49"/>
    <p:sldId id="431" r:id="rId50"/>
    <p:sldId id="432" r:id="rId51"/>
    <p:sldId id="433" r:id="rId52"/>
    <p:sldId id="434" r:id="rId53"/>
    <p:sldId id="435" r:id="rId54"/>
    <p:sldId id="436" r:id="rId55"/>
    <p:sldId id="437" r:id="rId56"/>
    <p:sldId id="439" r:id="rId57"/>
    <p:sldId id="441" r:id="rId58"/>
    <p:sldId id="442" r:id="rId59"/>
    <p:sldId id="443" r:id="rId60"/>
    <p:sldId id="444" r:id="rId61"/>
    <p:sldId id="445" r:id="rId62"/>
    <p:sldId id="446" r:id="rId63"/>
    <p:sldId id="447" r:id="rId64"/>
    <p:sldId id="448" r:id="rId65"/>
    <p:sldId id="449" r:id="rId66"/>
    <p:sldId id="450" r:id="rId67"/>
    <p:sldId id="451" r:id="rId68"/>
    <p:sldId id="414" r:id="rId69"/>
    <p:sldId id="417" r:id="rId70"/>
  </p:sldIdLst>
  <p:sldSz cx="17340263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19"/>
    <p:restoredTop sz="90744"/>
  </p:normalViewPr>
  <p:slideViewPr>
    <p:cSldViewPr snapToGrid="0" snapToObjects="1">
      <p:cViewPr>
        <p:scale>
          <a:sx n="79" d="100"/>
          <a:sy n="79" d="100"/>
        </p:scale>
        <p:origin x="-126" y="-72"/>
      </p:cViewPr>
      <p:guideLst>
        <p:guide orient="horz" pos="3072"/>
        <p:guide pos="546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-387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9D26FE-FA8F-4BDF-93A8-99D513BC6A68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1B04A-F9C9-4B70-87F0-1B9DBA5F4C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9531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681809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17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938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972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-13983"/>
            <a:ext cx="17340263" cy="97536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9" name="矩形 16"/>
          <p:cNvSpPr/>
          <p:nvPr/>
        </p:nvSpPr>
        <p:spPr>
          <a:xfrm>
            <a:off x="0" y="2923824"/>
            <a:ext cx="17340263" cy="3616960"/>
          </a:xfrm>
          <a:prstGeom prst="rect">
            <a:avLst/>
          </a:prstGeom>
          <a:solidFill>
            <a:srgbClr val="E74E3E"/>
          </a:solidFill>
          <a:ln w="12700">
            <a:noFill/>
            <a:miter/>
          </a:ln>
        </p:spPr>
        <p:txBody>
          <a:bodyPr anchor="ctr"/>
          <a:lstStyle/>
          <a:p>
            <a:pPr lvl="0" algn="ctr" eaLnBrk="1" hangingPunct="1"/>
            <a:endParaRPr lang="zh-CN" altLang="zh-CN" sz="5120" dirty="0">
              <a:solidFill>
                <a:srgbClr val="FFFFFF"/>
              </a:solidFill>
              <a:latin typeface="宋体" pitchFamily="2" charset="-122"/>
              <a:ea typeface="幼圆" pitchFamily="49" charset="-122"/>
              <a:sym typeface="宋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67533" y="1596249"/>
            <a:ext cx="13005197" cy="3395698"/>
          </a:xfrm>
        </p:spPr>
        <p:txBody>
          <a:bodyPr anchor="b"/>
          <a:lstStyle>
            <a:lvl1pPr algn="ctr">
              <a:defRPr sz="8533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167533" y="5122898"/>
            <a:ext cx="13005197" cy="2354862"/>
          </a:xfrm>
        </p:spPr>
        <p:txBody>
          <a:bodyPr/>
          <a:lstStyle>
            <a:lvl1pPr marL="0" indent="0" algn="ctr">
              <a:buNone/>
              <a:defRPr sz="3413"/>
            </a:lvl1pPr>
            <a:lvl2pPr marL="650230" indent="0" algn="ctr">
              <a:buNone/>
              <a:defRPr sz="2844"/>
            </a:lvl2pPr>
            <a:lvl3pPr marL="1300460" indent="0" algn="ctr">
              <a:buNone/>
              <a:defRPr sz="2560"/>
            </a:lvl3pPr>
            <a:lvl4pPr marL="1950690" indent="0" algn="ctr">
              <a:buNone/>
              <a:defRPr sz="2276"/>
            </a:lvl4pPr>
            <a:lvl5pPr marL="2600919" indent="0" algn="ctr">
              <a:buNone/>
              <a:defRPr sz="2276"/>
            </a:lvl5pPr>
            <a:lvl6pPr marL="3251149" indent="0" algn="ctr">
              <a:buNone/>
              <a:defRPr sz="2276"/>
            </a:lvl6pPr>
            <a:lvl7pPr marL="3901379" indent="0" algn="ctr">
              <a:buNone/>
              <a:defRPr sz="2276"/>
            </a:lvl7pPr>
            <a:lvl8pPr marL="4551609" indent="0" algn="ctr">
              <a:buNone/>
              <a:defRPr sz="2276"/>
            </a:lvl8pPr>
            <a:lvl9pPr marL="5201839" indent="0" algn="ctr">
              <a:buNone/>
              <a:defRPr sz="2276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3C291-5EA0-4E25-B88B-84869A6E945E}" type="datetimeFigureOut">
              <a:rPr lang="zh-CN" altLang="en-US" smtClean="0"/>
              <a:pPr/>
              <a:t>2018/4/12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065298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3C291-5EA0-4E25-B88B-84869A6E945E}" type="datetimeFigureOut">
              <a:rPr lang="zh-CN" altLang="en-US" smtClean="0"/>
              <a:pPr/>
              <a:t>2018/4/12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35828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2409126" y="519289"/>
            <a:ext cx="3738994" cy="82657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92143" y="519289"/>
            <a:ext cx="11000229" cy="82657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3C291-5EA0-4E25-B88B-84869A6E945E}" type="datetimeFigureOut">
              <a:rPr lang="zh-CN" altLang="en-US" smtClean="0"/>
              <a:pPr/>
              <a:t>2018/4/12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577919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3C291-5EA0-4E25-B88B-84869A6E945E}" type="datetimeFigureOut">
              <a:rPr lang="zh-CN" altLang="en-US" smtClean="0"/>
              <a:pPr/>
              <a:t>2018/4/12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336" y="7748336"/>
            <a:ext cx="2721633" cy="198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1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与项目符号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4406" y="7700212"/>
            <a:ext cx="2721633" cy="198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785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693385" y="3225800"/>
            <a:ext cx="13953493" cy="33020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7272" y="7772400"/>
            <a:ext cx="2721633" cy="198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951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00163" y="3030538"/>
            <a:ext cx="14739937" cy="20907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600325" y="5527675"/>
            <a:ext cx="12139613" cy="249237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E0614-3135-41F3-9406-411A0DA77B7C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D0410-A355-4422-9BC3-C6B9920D53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600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E0614-3135-41F3-9406-411A0DA77B7C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D0410-A355-4422-9BC3-C6B9920D53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4813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0013" y="6267450"/>
            <a:ext cx="14738350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370013" y="4133850"/>
            <a:ext cx="14738350" cy="213360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E0614-3135-41F3-9406-411A0DA77B7C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D0410-A355-4422-9BC3-C6B9920D53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39139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66775" y="2276475"/>
            <a:ext cx="7726363" cy="6435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745538" y="2276475"/>
            <a:ext cx="7727950" cy="6435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E0614-3135-41F3-9406-411A0DA77B7C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D0410-A355-4422-9BC3-C6B9920D53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34459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66775" y="2182813"/>
            <a:ext cx="7661275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66775" y="3092450"/>
            <a:ext cx="7661275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8809038" y="2182813"/>
            <a:ext cx="7664450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8809038" y="3092450"/>
            <a:ext cx="7664450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E0614-3135-41F3-9406-411A0DA77B7C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D0410-A355-4422-9BC3-C6B9920D53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298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3C291-5EA0-4E25-B88B-84869A6E945E}" type="datetimeFigureOut">
              <a:rPr lang="zh-CN" altLang="en-US" smtClean="0"/>
              <a:pPr/>
              <a:t>2018/4/12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264277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E0614-3135-41F3-9406-411A0DA77B7C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D0410-A355-4422-9BC3-C6B9920D53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806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E0614-3135-41F3-9406-411A0DA77B7C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D0410-A355-4422-9BC3-C6B9920D53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0146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6775" y="388938"/>
            <a:ext cx="5705475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80213" y="388938"/>
            <a:ext cx="9693275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66775" y="2041525"/>
            <a:ext cx="5705475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E0614-3135-41F3-9406-411A0DA77B7C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D0410-A355-4422-9BC3-C6B9920D53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140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98838" y="6827838"/>
            <a:ext cx="10404475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398838" y="871538"/>
            <a:ext cx="10404475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398838" y="7634288"/>
            <a:ext cx="10404475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E0614-3135-41F3-9406-411A0DA77B7C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D0410-A355-4422-9BC3-C6B9920D53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5780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E0614-3135-41F3-9406-411A0DA77B7C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D0410-A355-4422-9BC3-C6B9920D53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5989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2573000" y="390525"/>
            <a:ext cx="3900488" cy="83216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66775" y="390525"/>
            <a:ext cx="11553825" cy="83216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E0614-3135-41F3-9406-411A0DA77B7C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D0410-A355-4422-9BC3-C6B9920D53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070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3112" y="2431628"/>
            <a:ext cx="14955977" cy="4057226"/>
          </a:xfrm>
        </p:spPr>
        <p:txBody>
          <a:bodyPr anchor="b"/>
          <a:lstStyle>
            <a:lvl1pPr>
              <a:defRPr sz="8533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3112" y="6527237"/>
            <a:ext cx="14955977" cy="2133599"/>
          </a:xfrm>
        </p:spPr>
        <p:txBody>
          <a:bodyPr/>
          <a:lstStyle>
            <a:lvl1pPr marL="0" indent="0">
              <a:buNone/>
              <a:defRPr sz="3413">
                <a:solidFill>
                  <a:schemeClr val="tx1">
                    <a:tint val="75000"/>
                  </a:schemeClr>
                </a:solidFill>
              </a:defRPr>
            </a:lvl1pPr>
            <a:lvl2pPr marL="6502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3C291-5EA0-4E25-B88B-84869A6E945E}" type="datetimeFigureOut">
              <a:rPr lang="zh-CN" altLang="en-US" smtClean="0"/>
              <a:pPr/>
              <a:t>2018/4/12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9365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92143" y="2596444"/>
            <a:ext cx="7369612" cy="618857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778508" y="2596444"/>
            <a:ext cx="7369612" cy="618857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3C291-5EA0-4E25-B88B-84869A6E945E}" type="datetimeFigureOut">
              <a:rPr lang="zh-CN" altLang="en-US" smtClean="0"/>
              <a:pPr/>
              <a:t>2018/4/12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56421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4402" y="519290"/>
            <a:ext cx="14955977" cy="188524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4403" y="2390987"/>
            <a:ext cx="7335743" cy="1171786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94403" y="3562773"/>
            <a:ext cx="7335743" cy="524030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8778508" y="2390987"/>
            <a:ext cx="7371870" cy="1171786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8778508" y="3562773"/>
            <a:ext cx="7371870" cy="524030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3C291-5EA0-4E25-B88B-84869A6E945E}" type="datetimeFigureOut">
              <a:rPr lang="zh-CN" altLang="en-US" smtClean="0"/>
              <a:pPr/>
              <a:t>2018/4/12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77215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3C291-5EA0-4E25-B88B-84869A6E945E}" type="datetimeFigureOut">
              <a:rPr lang="zh-CN" altLang="en-US" smtClean="0"/>
              <a:pPr/>
              <a:t>2018/4/12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544663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3C291-5EA0-4E25-B88B-84869A6E945E}" type="datetimeFigureOut">
              <a:rPr lang="zh-CN" altLang="en-US" smtClean="0"/>
              <a:pPr/>
              <a:t>2018/4/12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85926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4402" y="650240"/>
            <a:ext cx="5592686" cy="2275840"/>
          </a:xfrm>
        </p:spPr>
        <p:txBody>
          <a:bodyPr anchor="b"/>
          <a:lstStyle>
            <a:lvl1pPr>
              <a:defRPr sz="455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371870" y="1404338"/>
            <a:ext cx="8778508" cy="6931378"/>
          </a:xfrm>
        </p:spPr>
        <p:txBody>
          <a:bodyPr/>
          <a:lstStyle>
            <a:lvl1pPr>
              <a:defRPr sz="4551"/>
            </a:lvl1pPr>
            <a:lvl2pPr>
              <a:defRPr sz="3982"/>
            </a:lvl2pPr>
            <a:lvl3pPr>
              <a:defRPr sz="3413"/>
            </a:lvl3pPr>
            <a:lvl4pPr>
              <a:defRPr sz="2844"/>
            </a:lvl4pPr>
            <a:lvl5pPr>
              <a:defRPr sz="2844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94402" y="2926080"/>
            <a:ext cx="5592686" cy="5420925"/>
          </a:xfrm>
        </p:spPr>
        <p:txBody>
          <a:bodyPr/>
          <a:lstStyle>
            <a:lvl1pPr marL="0" indent="0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3C291-5EA0-4E25-B88B-84869A6E945E}" type="datetimeFigureOut">
              <a:rPr lang="zh-CN" altLang="en-US" smtClean="0"/>
              <a:pPr/>
              <a:t>2018/4/12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47346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4402" y="650240"/>
            <a:ext cx="5592686" cy="2275840"/>
          </a:xfrm>
        </p:spPr>
        <p:txBody>
          <a:bodyPr anchor="b"/>
          <a:lstStyle>
            <a:lvl1pPr>
              <a:defRPr sz="455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7371870" y="1404338"/>
            <a:ext cx="8778508" cy="6931378"/>
          </a:xfrm>
        </p:spPr>
        <p:txBody>
          <a:bodyPr/>
          <a:lstStyle>
            <a:lvl1pPr marL="0" indent="0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94402" y="2926080"/>
            <a:ext cx="5592686" cy="5420925"/>
          </a:xfrm>
        </p:spPr>
        <p:txBody>
          <a:bodyPr/>
          <a:lstStyle>
            <a:lvl1pPr marL="0" indent="0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3C291-5EA0-4E25-B88B-84869A6E945E}" type="datetimeFigureOut">
              <a:rPr lang="zh-CN" altLang="en-US" smtClean="0"/>
              <a:pPr/>
              <a:t>2018/4/12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861556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22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0" y="0"/>
            <a:ext cx="17340263" cy="97536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7" name="矩形 16"/>
          <p:cNvSpPr/>
          <p:nvPr/>
        </p:nvSpPr>
        <p:spPr>
          <a:xfrm>
            <a:off x="0" y="-11288"/>
            <a:ext cx="17340263" cy="1523999"/>
          </a:xfrm>
          <a:prstGeom prst="rect">
            <a:avLst/>
          </a:prstGeom>
          <a:solidFill>
            <a:srgbClr val="E74E3E"/>
          </a:solidFill>
          <a:ln w="12700">
            <a:noFill/>
            <a:miter/>
          </a:ln>
        </p:spPr>
        <p:txBody>
          <a:bodyPr anchor="ctr"/>
          <a:lstStyle/>
          <a:p>
            <a:pPr lvl="0" algn="ctr" eaLnBrk="1" hangingPunct="1"/>
            <a:endParaRPr lang="zh-CN" altLang="zh-CN" sz="5120" dirty="0">
              <a:solidFill>
                <a:srgbClr val="FFFFFF"/>
              </a:solidFill>
              <a:latin typeface="宋体" pitchFamily="2" charset="-122"/>
              <a:ea typeface="幼圆" pitchFamily="49" charset="-122"/>
              <a:sym typeface="宋体" pitchFamily="2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192143" y="126436"/>
            <a:ext cx="14955977" cy="1248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2143" y="2596444"/>
            <a:ext cx="14955977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192143" y="9040143"/>
            <a:ext cx="390155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3C291-5EA0-4E25-B88B-84869A6E945E}" type="datetimeFigureOut">
              <a:rPr lang="zh-CN" altLang="en-US" smtClean="0"/>
              <a:pPr/>
              <a:t>2018/4/12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5743962" y="9040143"/>
            <a:ext cx="585233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2246561" y="9040143"/>
            <a:ext cx="390155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pic>
        <p:nvPicPr>
          <p:cNvPr id="9" name="图片 8" descr="62482960331158582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14515479" y="8876904"/>
            <a:ext cx="2538926" cy="7005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9304" y="7760368"/>
            <a:ext cx="2721633" cy="198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776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</p:sldLayoutIdLst>
  <p:timing>
    <p:tnLst>
      <p:par>
        <p:cTn id="1" dur="indefinite" restart="never" nodeType="tmRoot"/>
      </p:par>
    </p:tnLst>
  </p:timing>
  <p:txStyles>
    <p:titleStyle>
      <a:lvl1pPr algn="l" defTabSz="1300460" rtl="0" eaLnBrk="1" latinLnBrk="0" hangingPunct="1">
        <a:lnSpc>
          <a:spcPct val="90000"/>
        </a:lnSpc>
        <a:spcBef>
          <a:spcPct val="0"/>
        </a:spcBef>
        <a:buNone/>
        <a:defRPr sz="5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90000"/>
        </a:lnSpc>
        <a:spcBef>
          <a:spcPts val="1422"/>
        </a:spcBef>
        <a:buFont typeface="Arial" panose="020B0604020202020204" pitchFamily="34" charset="0"/>
        <a:buChar char="•"/>
        <a:defRPr sz="3982" kern="1200">
          <a:solidFill>
            <a:schemeClr val="tx1"/>
          </a:solidFill>
          <a:latin typeface="+mn-lt"/>
          <a:ea typeface="+mn-ea"/>
          <a:cs typeface="+mn-cs"/>
        </a:defRPr>
      </a:lvl1pPr>
      <a:lvl2pPr marL="97534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3413" kern="1200">
          <a:solidFill>
            <a:schemeClr val="tx1"/>
          </a:solidFill>
          <a:latin typeface="+mn-lt"/>
          <a:ea typeface="+mn-ea"/>
          <a:cs typeface="+mn-cs"/>
        </a:defRPr>
      </a:lvl2pPr>
      <a:lvl3pPr marL="162557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3pPr>
      <a:lvl4pPr marL="227580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3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57626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66775" y="390525"/>
            <a:ext cx="15606713" cy="162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66775" y="2276475"/>
            <a:ext cx="15606713" cy="6435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66775" y="9040813"/>
            <a:ext cx="4046538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E0614-3135-41F3-9406-411A0DA77B7C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5924550" y="9040813"/>
            <a:ext cx="5491163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2426950" y="9040813"/>
            <a:ext cx="4046538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1D0410-A355-4422-9BC3-C6B9920D53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3342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ctrTitle"/>
          </p:nvPr>
        </p:nvSpPr>
        <p:spPr>
          <a:xfrm>
            <a:off x="3437731" y="2437138"/>
            <a:ext cx="10464800" cy="3302001"/>
          </a:xfrm>
          <a:prstGeom prst="rect">
            <a:avLst/>
          </a:prstGeom>
        </p:spPr>
        <p:txBody>
          <a:bodyPr/>
          <a:lstStyle>
            <a:lvl1pPr>
              <a:defRPr sz="7400"/>
            </a:lvl1pPr>
          </a:lstStyle>
          <a:p>
            <a:r>
              <a:rPr lang="zh-CN" altLang="en-US" dirty="0" smtClean="0"/>
              <a:t>词向量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（</a:t>
            </a:r>
            <a:r>
              <a:rPr lang="en-US" altLang="zh-CN" dirty="0"/>
              <a:t>Word Embedding</a:t>
            </a:r>
            <a:r>
              <a:rPr lang="zh-CN" altLang="en-US" dirty="0" smtClean="0"/>
              <a:t>）</a:t>
            </a:r>
            <a:endParaRPr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167533" y="6867538"/>
            <a:ext cx="13005197" cy="2354862"/>
          </a:xfrm>
        </p:spPr>
        <p:txBody>
          <a:bodyPr/>
          <a:lstStyle/>
          <a:p>
            <a:endParaRPr lang="en-US" dirty="0" smtClean="0"/>
          </a:p>
          <a:p>
            <a:r>
              <a:rPr lang="zh-CN" altLang="en-US" dirty="0" smtClean="0"/>
              <a:t>主讲人：蔡晓妍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92143" y="126436"/>
            <a:ext cx="14955977" cy="1248550"/>
          </a:xfrm>
        </p:spPr>
        <p:txBody>
          <a:bodyPr/>
          <a:lstStyle/>
          <a:p>
            <a:r>
              <a:rPr lang="zh-CN" altLang="en-US" dirty="0" smtClean="0"/>
              <a:t>两种上下文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4775" indent="-440055" defTabSz="578358">
              <a:spcBef>
                <a:spcPts val="1600"/>
              </a:spcBef>
              <a:defRPr sz="3564"/>
            </a:pPr>
            <a:r>
              <a:rPr lang="zh-CN" altLang="en-US" dirty="0" smtClean="0"/>
              <a:t>“文档”作为上下文</a:t>
            </a:r>
          </a:p>
          <a:p>
            <a:pPr marL="344775" indent="-440055" defTabSz="578358">
              <a:spcBef>
                <a:spcPts val="1600"/>
              </a:spcBef>
              <a:defRPr sz="3564"/>
            </a:pPr>
            <a:r>
              <a:rPr lang="zh-CN" altLang="en-US" dirty="0" smtClean="0"/>
              <a:t>“词”作为上下文</a:t>
            </a:r>
            <a:endParaRPr lang="zh-CN" altLang="en-US" dirty="0"/>
          </a:p>
          <a:p>
            <a:endParaRPr lang="en-US" dirty="0"/>
          </a:p>
        </p:txBody>
      </p:sp>
      <p:sp>
        <p:nvSpPr>
          <p:cNvPr id="4" name="Shape 156"/>
          <p:cNvSpPr/>
          <p:nvPr/>
        </p:nvSpPr>
        <p:spPr>
          <a:xfrm>
            <a:off x="9504040" y="2411034"/>
            <a:ext cx="6745113" cy="155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44500" indent="-444500" algn="l">
              <a:spcBef>
                <a:spcPts val="1700"/>
              </a:spcBef>
              <a:buSzPct val="75000"/>
              <a:buChar char="•"/>
            </a:pPr>
            <a:r>
              <a:rPr dirty="0"/>
              <a:t>Syntagmatic Relation</a:t>
            </a:r>
          </a:p>
          <a:p>
            <a:pPr marL="444500" indent="-444500" algn="l">
              <a:spcBef>
                <a:spcPts val="1700"/>
              </a:spcBef>
              <a:buSzPct val="75000"/>
              <a:buChar char="•"/>
            </a:pPr>
            <a:r>
              <a:rPr dirty="0"/>
              <a:t>Paradigmatic Relation</a:t>
            </a:r>
          </a:p>
        </p:txBody>
      </p:sp>
      <p:sp>
        <p:nvSpPr>
          <p:cNvPr id="5" name="Shape 157"/>
          <p:cNvSpPr/>
          <p:nvPr/>
        </p:nvSpPr>
        <p:spPr>
          <a:xfrm>
            <a:off x="7339342" y="2911682"/>
            <a:ext cx="847186" cy="553201"/>
          </a:xfrm>
          <a:prstGeom prst="rightArrow">
            <a:avLst>
              <a:gd name="adj1" fmla="val 48784"/>
              <a:gd name="adj2" fmla="val 83324"/>
            </a:avLst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 sz="2400"/>
          </a:p>
        </p:txBody>
      </p:sp>
      <p:sp>
        <p:nvSpPr>
          <p:cNvPr id="7" name="Card 6"/>
          <p:cNvSpPr/>
          <p:nvPr/>
        </p:nvSpPr>
        <p:spPr>
          <a:xfrm>
            <a:off x="8765986" y="4934514"/>
            <a:ext cx="1739900" cy="1512429"/>
          </a:xfrm>
          <a:prstGeom prst="flowChartPunchedCar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400" dirty="0"/>
              <a:t>他的</a:t>
            </a:r>
            <a:r>
              <a:rPr lang="zh-CN" altLang="en-US" sz="1400" dirty="0">
                <a:solidFill>
                  <a:srgbClr val="FF0000"/>
                </a:solidFill>
              </a:rPr>
              <a:t>儿子</a:t>
            </a:r>
            <a:r>
              <a:rPr lang="zh-CN" altLang="en-US" sz="1400" dirty="0"/>
              <a:t>贝拉克</a:t>
            </a:r>
            <a:r>
              <a:rPr lang="en-US" altLang="zh-CN" sz="1400" dirty="0"/>
              <a:t>·</a:t>
            </a:r>
            <a:r>
              <a:rPr lang="zh-CN" altLang="en-US" sz="1400" dirty="0">
                <a:solidFill>
                  <a:srgbClr val="FF0000"/>
                </a:solidFill>
              </a:rPr>
              <a:t>奥巴马</a:t>
            </a:r>
            <a:r>
              <a:rPr lang="zh-CN" altLang="en-US" sz="1400" dirty="0"/>
              <a:t>是美国第</a:t>
            </a:r>
            <a:r>
              <a:rPr lang="en-US" altLang="zh-CN" sz="1400" dirty="0"/>
              <a:t>44</a:t>
            </a:r>
            <a:r>
              <a:rPr lang="zh-CN" altLang="en-US" sz="1400" dirty="0"/>
              <a:t>任总统，也是美国第一位有</a:t>
            </a:r>
            <a:r>
              <a:rPr lang="en-US" altLang="zh-CN" sz="1400" dirty="0"/>
              <a:t>50%</a:t>
            </a:r>
            <a:r>
              <a:rPr lang="zh-CN" altLang="en-US" sz="1400" dirty="0"/>
              <a:t>黑人血统的总统</a:t>
            </a:r>
            <a:r>
              <a:rPr lang="en-US" altLang="zh-CN" sz="1400" baseline="30000" dirty="0"/>
              <a:t>[3]</a:t>
            </a:r>
            <a:r>
              <a:rPr lang="zh-CN" altLang="en-US" sz="1400" dirty="0"/>
              <a:t> 。</a:t>
            </a:r>
            <a:endParaRPr lang="en-US" sz="1400" dirty="0"/>
          </a:p>
        </p:txBody>
      </p:sp>
      <p:sp>
        <p:nvSpPr>
          <p:cNvPr id="8" name="Card 7"/>
          <p:cNvSpPr/>
          <p:nvPr/>
        </p:nvSpPr>
        <p:spPr>
          <a:xfrm>
            <a:off x="11488509" y="4934513"/>
            <a:ext cx="1739900" cy="1512429"/>
          </a:xfrm>
          <a:prstGeom prst="flowChartPunchedCar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400" dirty="0" smtClean="0"/>
              <a:t>奥巴马的</a:t>
            </a:r>
            <a:r>
              <a:rPr lang="zh-CN" altLang="en-US" sz="1400" dirty="0" smtClean="0">
                <a:solidFill>
                  <a:srgbClr val="FF0000"/>
                </a:solidFill>
              </a:rPr>
              <a:t>父亲</a:t>
            </a:r>
            <a:r>
              <a:rPr lang="zh-CN" altLang="en-US" sz="1400" dirty="0" smtClean="0"/>
              <a:t>是巴拉克</a:t>
            </a:r>
            <a:r>
              <a:rPr lang="en-US" altLang="zh-CN" sz="1400" dirty="0" smtClean="0"/>
              <a:t>-</a:t>
            </a:r>
            <a:r>
              <a:rPr lang="zh-CN" altLang="en-US" sz="1400" dirty="0" smtClean="0"/>
              <a:t>侯赛因</a:t>
            </a:r>
            <a:r>
              <a:rPr lang="en-US" altLang="zh-CN" sz="1400" dirty="0" smtClean="0"/>
              <a:t>-</a:t>
            </a:r>
            <a:r>
              <a:rPr lang="zh-CN" altLang="en-US" sz="1400" dirty="0" smtClean="0">
                <a:solidFill>
                  <a:srgbClr val="FF0000"/>
                </a:solidFill>
              </a:rPr>
              <a:t>奥巴马</a:t>
            </a:r>
            <a:r>
              <a:rPr lang="zh-CN" altLang="en-US" sz="1400" dirty="0">
                <a:solidFill>
                  <a:srgbClr val="FF0000"/>
                </a:solidFill>
              </a:rPr>
              <a:t> </a:t>
            </a:r>
            <a:r>
              <a:rPr lang="zh-CN" altLang="en-US" sz="1400" dirty="0"/>
              <a:t>。</a:t>
            </a:r>
            <a:endParaRPr lang="en-US" sz="1400" dirty="0"/>
          </a:p>
        </p:txBody>
      </p:sp>
      <p:sp>
        <p:nvSpPr>
          <p:cNvPr id="9" name="Card 8"/>
          <p:cNvSpPr/>
          <p:nvPr/>
        </p:nvSpPr>
        <p:spPr>
          <a:xfrm>
            <a:off x="14211032" y="4934512"/>
            <a:ext cx="1739900" cy="1512429"/>
          </a:xfrm>
          <a:prstGeom prst="flowChartPunchedCar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奥巴马</a:t>
            </a:r>
            <a:r>
              <a:rPr lang="zh-CN" altLang="en-US" sz="1400" dirty="0" smtClean="0"/>
              <a:t>的老婆是米歇尔。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777347" y="7230513"/>
            <a:ext cx="38541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 smtClean="0"/>
              <a:t>奥巴马 </a:t>
            </a:r>
            <a:r>
              <a:rPr lang="en-US" altLang="zh-CN" sz="2000" dirty="0" smtClean="0"/>
              <a:t>=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[1,1,1]</a:t>
            </a:r>
            <a:endParaRPr lang="zh-CN" altLang="en-US" sz="2000" dirty="0" smtClean="0"/>
          </a:p>
          <a:p>
            <a:pPr algn="l"/>
            <a:r>
              <a:rPr lang="zh-CN" altLang="en-US" sz="2000" dirty="0" smtClean="0"/>
              <a:t>儿子</a:t>
            </a:r>
            <a:r>
              <a:rPr lang="en-US" altLang="zh-CN" sz="2000" dirty="0" smtClean="0"/>
              <a:t>=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[</a:t>
            </a:r>
            <a:r>
              <a:rPr lang="en-US" altLang="zh-CN" sz="2000" dirty="0" smtClean="0"/>
              <a:t>1,0,0]</a:t>
            </a:r>
            <a:endParaRPr lang="en-US" sz="2000" dirty="0"/>
          </a:p>
          <a:p>
            <a:pPr algn="l"/>
            <a:r>
              <a:rPr lang="zh-CN" altLang="en-US" sz="2000" dirty="0" smtClean="0"/>
              <a:t>父亲</a:t>
            </a:r>
            <a:r>
              <a:rPr lang="en-US" altLang="zh-CN" sz="2000" dirty="0" smtClean="0"/>
              <a:t>=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[0,1,0]</a:t>
            </a:r>
            <a:endParaRPr lang="en-US" sz="2000" dirty="0"/>
          </a:p>
          <a:p>
            <a:pPr algn="l"/>
            <a:endParaRPr lang="zh-CN" altLang="en-US" sz="2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12140045" y="6446941"/>
            <a:ext cx="442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#2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 flipH="1">
            <a:off x="14015813" y="6446941"/>
            <a:ext cx="2130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#3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9414561" y="6446941"/>
            <a:ext cx="442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#1</a:t>
            </a:r>
            <a:endParaRPr lang="en-US" sz="2000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038513"/>
              </p:ext>
            </p:extLst>
          </p:nvPr>
        </p:nvGraphicFramePr>
        <p:xfrm>
          <a:off x="772319" y="7485188"/>
          <a:ext cx="6888956" cy="15656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6696"/>
                <a:gridCol w="923660"/>
                <a:gridCol w="1016000"/>
                <a:gridCol w="1016000"/>
                <a:gridCol w="863600"/>
                <a:gridCol w="1143000"/>
              </a:tblGrid>
              <a:tr h="6025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glass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drink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grape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meal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bardiwac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967" y="4191016"/>
            <a:ext cx="4968551" cy="299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3224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dvAuto="0"/>
      <p:bldP spid="5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92143" y="126436"/>
            <a:ext cx="14955977" cy="1248550"/>
          </a:xfrm>
        </p:spPr>
        <p:txBody>
          <a:bodyPr/>
          <a:lstStyle/>
          <a:p>
            <a:r>
              <a:rPr lang="en-US" altLang="zh-CN" dirty="0" smtClean="0"/>
              <a:t>Paradigmatic</a:t>
            </a:r>
            <a:r>
              <a:rPr lang="zh-CN" altLang="en-US" dirty="0" smtClean="0"/>
              <a:t> </a:t>
            </a:r>
            <a:r>
              <a:rPr lang="en-US" altLang="zh-CN" dirty="0" smtClean="0"/>
              <a:t>vs.</a:t>
            </a:r>
            <a:r>
              <a:rPr lang="zh-CN" altLang="en-US" dirty="0" smtClean="0"/>
              <a:t> </a:t>
            </a:r>
            <a:r>
              <a:rPr lang="en-US" altLang="zh-CN" dirty="0" smtClean="0"/>
              <a:t>Syntagmatic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90640" y="3987800"/>
            <a:ext cx="44646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3200" dirty="0"/>
              <a:t>You like machine </a:t>
            </a:r>
            <a:r>
              <a:rPr lang="en-US" sz="3200" dirty="0" smtClean="0"/>
              <a:t>learning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4990640" y="5963931"/>
            <a:ext cx="7506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3200" dirty="0"/>
              <a:t>We like deep learning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756400" y="4572575"/>
            <a:ext cx="25400" cy="12214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781800" y="4929508"/>
            <a:ext cx="2999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ts val="1700"/>
              </a:spcBef>
            </a:pPr>
            <a:r>
              <a:rPr lang="en-US" sz="2400" b="1" dirty="0">
                <a:solidFill>
                  <a:srgbClr val="FF0000"/>
                </a:solidFill>
              </a:rPr>
              <a:t>Paradigmatic Relation</a:t>
            </a:r>
          </a:p>
        </p:txBody>
      </p:sp>
      <p:cxnSp>
        <p:nvCxnSpPr>
          <p:cNvPr id="24" name="Curved Connector 23"/>
          <p:cNvCxnSpPr/>
          <p:nvPr/>
        </p:nvCxnSpPr>
        <p:spPr>
          <a:xfrm rot="5400000" flipH="1" flipV="1">
            <a:off x="7932848" y="3309902"/>
            <a:ext cx="27418" cy="1447149"/>
          </a:xfrm>
          <a:prstGeom prst="curvedConnector3">
            <a:avLst>
              <a:gd name="adj1" fmla="val 3249756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Curved Connector 26"/>
          <p:cNvCxnSpPr/>
          <p:nvPr/>
        </p:nvCxnSpPr>
        <p:spPr>
          <a:xfrm rot="16200000" flipH="1" flipV="1">
            <a:off x="7466265" y="5793618"/>
            <a:ext cx="27418" cy="1447149"/>
          </a:xfrm>
          <a:prstGeom prst="curvedConnector3">
            <a:avLst>
              <a:gd name="adj1" fmla="val 3249756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8433969" y="6890631"/>
            <a:ext cx="28985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ts val="1700"/>
              </a:spcBef>
            </a:pPr>
            <a:r>
              <a:rPr lang="en-US" altLang="zh-CN" sz="2400" b="1" dirty="0" smtClean="0">
                <a:solidFill>
                  <a:srgbClr val="FF0000"/>
                </a:solidFill>
              </a:rPr>
              <a:t>Syntagmatic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</a:rPr>
              <a:t>Relation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433969" y="3073814"/>
            <a:ext cx="28985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ts val="1700"/>
              </a:spcBef>
            </a:pPr>
            <a:r>
              <a:rPr lang="en-US" altLang="zh-CN" sz="2400" b="1" dirty="0" smtClean="0">
                <a:solidFill>
                  <a:srgbClr val="FF0000"/>
                </a:solidFill>
              </a:rPr>
              <a:t>Syntagmatic</a:t>
            </a:r>
            <a:r>
              <a:rPr lang="zh-CN" altLang="en-US" sz="2400" b="1" smtClean="0">
                <a:solidFill>
                  <a:srgbClr val="FF0000"/>
                </a:solidFill>
              </a:rPr>
              <a:t> </a:t>
            </a:r>
            <a:r>
              <a:rPr lang="en-US" sz="2400" b="1" smtClean="0">
                <a:solidFill>
                  <a:srgbClr val="FF0000"/>
                </a:solidFill>
              </a:rPr>
              <a:t>Relation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8404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/>
          </p:cNvSpPr>
          <p:nvPr>
            <p:ph type="title" idx="4294967295"/>
          </p:nvPr>
        </p:nvSpPr>
        <p:spPr>
          <a:xfrm>
            <a:off x="1192143" y="126436"/>
            <a:ext cx="14955977" cy="1248550"/>
          </a:xfrm>
          <a:prstGeom prst="rect">
            <a:avLst/>
          </a:prstGeom>
        </p:spPr>
        <p:txBody>
          <a:bodyPr/>
          <a:lstStyle/>
          <a:p>
            <a:r>
              <a:t>传统词向量学习方法</a:t>
            </a:r>
          </a:p>
        </p:txBody>
      </p:sp>
      <p:sp>
        <p:nvSpPr>
          <p:cNvPr id="183" name="Shape 18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700"/>
              </a:spcBef>
            </a:pPr>
            <a:r>
              <a:rPr dirty="0"/>
              <a:t>“词-文档”共现矩阵</a:t>
            </a:r>
          </a:p>
          <a:p>
            <a:pPr lvl="1">
              <a:spcBef>
                <a:spcPts val="1700"/>
              </a:spcBef>
            </a:pPr>
            <a:r>
              <a:rPr dirty="0"/>
              <a:t>Latent Semantic Analysis (LSA)</a:t>
            </a:r>
          </a:p>
          <a:p>
            <a:pPr lvl="1">
              <a:spcBef>
                <a:spcPts val="1700"/>
              </a:spcBef>
            </a:pPr>
            <a:r>
              <a:rPr dirty="0"/>
              <a:t>Probabilistic Semantic Analysis (PLSA</a:t>
            </a:r>
            <a:r>
              <a:rPr dirty="0" smtClean="0"/>
              <a:t>)</a:t>
            </a:r>
            <a:endParaRPr lang="zh-CN" altLang="en-US" dirty="0" smtClean="0"/>
          </a:p>
          <a:p>
            <a:pPr lvl="1">
              <a:spcBef>
                <a:spcPts val="1700"/>
              </a:spcBef>
            </a:pPr>
            <a:r>
              <a:rPr lang="en-US" altLang="zh-CN" dirty="0" smtClean="0"/>
              <a:t>LDA</a:t>
            </a:r>
            <a:endParaRPr dirty="0"/>
          </a:p>
        </p:txBody>
      </p:sp>
      <p:graphicFrame>
        <p:nvGraphicFramePr>
          <p:cNvPr id="184" name="Table 184"/>
          <p:cNvGraphicFramePr/>
          <p:nvPr/>
        </p:nvGraphicFramePr>
        <p:xfrm>
          <a:off x="7595383" y="5905126"/>
          <a:ext cx="1803400" cy="22225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469900"/>
                <a:gridCol w="444500"/>
                <a:gridCol w="444500"/>
                <a:gridCol w="444500"/>
              </a:tblGrid>
              <a:tr h="444500">
                <a:tc>
                  <a:txBody>
                    <a:bodyPr/>
                    <a:lstStyle/>
                    <a:p>
                      <a:pPr defTabSz="914400">
                        <a:defRPr sz="2166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d1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d2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d3</a:t>
                      </a:r>
                    </a:p>
                  </a:txBody>
                  <a:tcPr marL="50800" marR="50800" marT="50800" marB="50800" anchor="ctr" horzOverflow="overflow"/>
                </a:tc>
              </a:tr>
              <a:tr h="444500"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w1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</a:tr>
              <a:tr h="444500"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w2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</a:tr>
              <a:tr h="444500"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w3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</a:tr>
              <a:tr h="444500"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w4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166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166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title" idx="4294967295"/>
          </p:nvPr>
        </p:nvSpPr>
        <p:spPr>
          <a:xfrm>
            <a:off x="1192143" y="126436"/>
            <a:ext cx="14955977" cy="1248550"/>
          </a:xfrm>
          <a:prstGeom prst="rect">
            <a:avLst/>
          </a:prstGeom>
        </p:spPr>
        <p:txBody>
          <a:bodyPr/>
          <a:lstStyle>
            <a:lvl1pPr>
              <a:defRPr sz="6300"/>
            </a:lvl1pPr>
          </a:lstStyle>
          <a:p>
            <a:r>
              <a:t>Latent Semantic Analysis (LSA)</a:t>
            </a:r>
          </a:p>
        </p:txBody>
      </p:sp>
      <p:sp>
        <p:nvSpPr>
          <p:cNvPr id="187" name="Shape 18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893" y="3265229"/>
            <a:ext cx="10615297" cy="422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1402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/>
          </p:cNvSpPr>
          <p:nvPr>
            <p:ph type="title" idx="4294967295"/>
          </p:nvPr>
        </p:nvSpPr>
        <p:spPr>
          <a:xfrm>
            <a:off x="1192143" y="126436"/>
            <a:ext cx="14955977" cy="1248550"/>
          </a:xfrm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r>
              <a:t>Topic Model</a:t>
            </a:r>
          </a:p>
        </p:txBody>
      </p:sp>
      <p:sp>
        <p:nvSpPr>
          <p:cNvPr id="193" name="Shape 1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219" y="1679353"/>
            <a:ext cx="6544505" cy="748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149773"/>
      </p:ext>
    </p:extLst>
  </p:cSld>
  <p:clrMapOvr>
    <a:masterClrMapping/>
  </p:clrMapOvr>
  <p:transition spd="slow"/>
  <p:timing>
    <p:tnLst>
      <p:par>
        <p:cTn id="1" dur="indefinite" restart="never" fill="hold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/>
          </p:cNvSpPr>
          <p:nvPr>
            <p:ph type="title" idx="4294967295"/>
          </p:nvPr>
        </p:nvSpPr>
        <p:spPr>
          <a:xfrm>
            <a:off x="1192143" y="126436"/>
            <a:ext cx="14955977" cy="1248550"/>
          </a:xfrm>
          <a:prstGeom prst="rect">
            <a:avLst/>
          </a:prstGeom>
        </p:spPr>
        <p:txBody>
          <a:bodyPr/>
          <a:lstStyle/>
          <a:p>
            <a:r>
              <a:t>传统词向量方法</a:t>
            </a:r>
          </a:p>
        </p:txBody>
      </p:sp>
      <p:sp>
        <p:nvSpPr>
          <p:cNvPr id="215" name="Shape 21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700"/>
              </a:spcBef>
            </a:pPr>
            <a:r>
              <a:t>“词-文档”矩阵</a:t>
            </a:r>
          </a:p>
          <a:p>
            <a:pPr lvl="1">
              <a:spcBef>
                <a:spcPts val="1700"/>
              </a:spcBef>
              <a:defRPr sz="2600"/>
            </a:pPr>
            <a:r>
              <a:t>Syntagmatic Relation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（组合关系/一阶关系）: </a:t>
            </a:r>
            <a:r>
              <a:t>Two words are similar if they tend to appear in the contexts of each other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lvl="1">
              <a:spcBef>
                <a:spcPts val="1700"/>
              </a:spcBef>
              <a:defRPr sz="2600"/>
            </a:pPr>
            <a:r>
              <a:t>Use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co-occurrence events</a:t>
            </a:r>
            <a:r>
              <a:t> for building the word space as a syntagmatic use of context [Sahlgren 2006]</a:t>
            </a:r>
          </a:p>
        </p:txBody>
      </p:sp>
      <p:sp>
        <p:nvSpPr>
          <p:cNvPr id="216" name="Shape 216"/>
          <p:cNvSpPr/>
          <p:nvPr/>
        </p:nvSpPr>
        <p:spPr>
          <a:xfrm>
            <a:off x="4234217" y="6348569"/>
            <a:ext cx="3693695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sz="1800" dirty="0"/>
              <a:t>I like nature language processing</a:t>
            </a:r>
          </a:p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sz="1800" dirty="0"/>
              <a:t>You like machine learning</a:t>
            </a:r>
          </a:p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sz="1800" dirty="0"/>
              <a:t>We like deep learning</a:t>
            </a:r>
          </a:p>
        </p:txBody>
      </p:sp>
      <p:graphicFrame>
        <p:nvGraphicFramePr>
          <p:cNvPr id="217" name="Table 217"/>
          <p:cNvGraphicFramePr/>
          <p:nvPr>
            <p:extLst>
              <p:ext uri="{D42A27DB-BD31-4B8C-83A1-F6EECF244321}">
                <p14:modId xmlns:p14="http://schemas.microsoft.com/office/powerpoint/2010/main" val="780120844"/>
              </p:ext>
            </p:extLst>
          </p:nvPr>
        </p:nvGraphicFramePr>
        <p:xfrm>
          <a:off x="9936523" y="4985010"/>
          <a:ext cx="2757021" cy="407416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336842"/>
                <a:gridCol w="473393"/>
                <a:gridCol w="473393"/>
                <a:gridCol w="473393"/>
              </a:tblGrid>
              <a:tr h="0">
                <a:tc>
                  <a:txBody>
                    <a:bodyPr/>
                    <a:lstStyle/>
                    <a:p>
                      <a:pPr algn="l" defTabSz="914400">
                        <a:defRPr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 sz="1800"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38100">
                      <a:solidFill>
                        <a:srgbClr val="FFFFFF"/>
                      </a:solidFill>
                      <a:beve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rPr sz="1800"/>
                        <a:t>d1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38100">
                      <a:solidFill>
                        <a:srgbClr val="FFFFFF"/>
                      </a:solidFill>
                      <a:beve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rPr sz="1800"/>
                        <a:t>d2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38100">
                      <a:solidFill>
                        <a:srgbClr val="FFFFFF"/>
                      </a:solidFill>
                      <a:beve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rPr sz="1800"/>
                        <a:t>d3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38100">
                      <a:solidFill>
                        <a:srgbClr val="FFFFFF"/>
                      </a:solidFill>
                      <a:bevel/>
                    </a:lnB>
                    <a:solidFill>
                      <a:srgbClr val="5B9BD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defTabSz="914400">
                        <a:defRPr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rPr sz="1800" dirty="0"/>
                        <a:t>I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381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rPr sz="1800"/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381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 sz="1800"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381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 sz="1800"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381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defTabSz="914400">
                        <a:defRPr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rPr sz="1800" dirty="0"/>
                        <a:t>like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rPr sz="1800"/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rPr sz="1800"/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rPr sz="1800"/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defTabSz="914400">
                        <a:defRPr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rPr sz="1800"/>
                        <a:t>nature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rPr sz="1800"/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 sz="1800"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 sz="1800"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defTabSz="914400">
                        <a:defRPr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rPr sz="1800"/>
                        <a:t>language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rPr sz="1800"/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 sz="1800"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 sz="1800"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defTabSz="914400">
                        <a:defRPr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rPr sz="1800"/>
                        <a:t>processing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rPr sz="1800"/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 sz="1800"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 sz="1800"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defTabSz="914400">
                        <a:defRPr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rPr sz="1800"/>
                        <a:t>You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 sz="1800"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rPr sz="1800"/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 sz="1800"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defTabSz="914400">
                        <a:defRPr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rPr sz="1800"/>
                        <a:t>machine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 sz="1800"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rPr sz="1800"/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 sz="1800"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defTabSz="914400">
                        <a:defRPr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rPr sz="1800"/>
                        <a:t>learning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 sz="1800"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rPr sz="1800"/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rPr sz="1800"/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defTabSz="914400">
                        <a:defRPr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rPr sz="1800"/>
                        <a:t>We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 sz="1800"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 sz="1800"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rPr sz="1800"/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defTabSz="914400">
                        <a:defRPr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rPr sz="1800"/>
                        <a:t>deep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 sz="1800"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 sz="1800"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rPr sz="1800" dirty="0"/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  <p:sp>
        <p:nvSpPr>
          <p:cNvPr id="218" name="Shape 218"/>
          <p:cNvSpPr/>
          <p:nvPr/>
        </p:nvSpPr>
        <p:spPr>
          <a:xfrm>
            <a:off x="4588104" y="7991888"/>
            <a:ext cx="19524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300"/>
            </a:pPr>
            <a:r>
              <a:rPr sz="2300"/>
              <a:t>deep→learning</a:t>
            </a:r>
          </a:p>
        </p:txBody>
      </p:sp>
      <p:sp>
        <p:nvSpPr>
          <p:cNvPr id="219" name="Shape 219"/>
          <p:cNvSpPr/>
          <p:nvPr/>
        </p:nvSpPr>
        <p:spPr>
          <a:xfrm>
            <a:off x="4172928" y="8369547"/>
            <a:ext cx="237404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300"/>
            </a:pPr>
            <a:r>
              <a:rPr sz="2300"/>
              <a:t>machine→learning</a:t>
            </a:r>
          </a:p>
        </p:txBody>
      </p:sp>
      <p:sp>
        <p:nvSpPr>
          <p:cNvPr id="220" name="Shape 220"/>
          <p:cNvSpPr/>
          <p:nvPr/>
        </p:nvSpPr>
        <p:spPr>
          <a:xfrm>
            <a:off x="3811544" y="8061137"/>
            <a:ext cx="575479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(0,0,1)</a:t>
            </a:r>
          </a:p>
        </p:txBody>
      </p:sp>
      <p:sp>
        <p:nvSpPr>
          <p:cNvPr id="221" name="Shape 221"/>
          <p:cNvSpPr/>
          <p:nvPr/>
        </p:nvSpPr>
        <p:spPr>
          <a:xfrm>
            <a:off x="6741645" y="8061137"/>
            <a:ext cx="575479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(0,1,1)</a:t>
            </a:r>
          </a:p>
        </p:txBody>
      </p:sp>
      <p:sp>
        <p:nvSpPr>
          <p:cNvPr id="222" name="Shape 222"/>
          <p:cNvSpPr/>
          <p:nvPr/>
        </p:nvSpPr>
        <p:spPr>
          <a:xfrm>
            <a:off x="3363502" y="8438796"/>
            <a:ext cx="575479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(0,1,0)</a:t>
            </a:r>
          </a:p>
        </p:txBody>
      </p:sp>
      <p:sp>
        <p:nvSpPr>
          <p:cNvPr id="223" name="Shape 223"/>
          <p:cNvSpPr/>
          <p:nvPr/>
        </p:nvSpPr>
        <p:spPr>
          <a:xfrm>
            <a:off x="6741645" y="8438796"/>
            <a:ext cx="575479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(0,1,1)</a:t>
            </a:r>
          </a:p>
        </p:txBody>
      </p:sp>
    </p:spTree>
    <p:extLst>
      <p:ext uri="{BB962C8B-B14F-4D97-AF65-F5344CB8AC3E}">
        <p14:creationId xmlns:p14="http://schemas.microsoft.com/office/powerpoint/2010/main" val="20506427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/>
          </p:cNvSpPr>
          <p:nvPr>
            <p:ph type="title" idx="4294967295"/>
          </p:nvPr>
        </p:nvSpPr>
        <p:spPr>
          <a:xfrm>
            <a:off x="1192143" y="126436"/>
            <a:ext cx="14955977" cy="1248550"/>
          </a:xfrm>
          <a:prstGeom prst="rect">
            <a:avLst/>
          </a:prstGeom>
        </p:spPr>
        <p:txBody>
          <a:bodyPr/>
          <a:lstStyle/>
          <a:p>
            <a:r>
              <a:t>传统词向量方法</a:t>
            </a:r>
          </a:p>
        </p:txBody>
      </p:sp>
      <p:sp>
        <p:nvSpPr>
          <p:cNvPr id="226" name="Shape 226"/>
          <p:cNvSpPr>
            <a:spLocks noGrp="1"/>
          </p:cNvSpPr>
          <p:nvPr>
            <p:ph type="body" idx="1"/>
          </p:nvPr>
        </p:nvSpPr>
        <p:spPr>
          <a:xfrm>
            <a:off x="3120231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700"/>
              </a:spcBef>
            </a:pPr>
            <a:r>
              <a:t>“词-词”共现矩阵</a:t>
            </a:r>
          </a:p>
          <a:p>
            <a:pPr lvl="1">
              <a:spcBef>
                <a:spcPts val="1700"/>
              </a:spcBef>
              <a:defRPr sz="3200"/>
            </a:pPr>
            <a:r>
              <a:t>Brown Clustering [Brown et al. 1992]</a:t>
            </a:r>
          </a:p>
          <a:p>
            <a:pPr lvl="1">
              <a:spcBef>
                <a:spcPts val="1700"/>
              </a:spcBef>
              <a:defRPr sz="3200"/>
            </a:pPr>
            <a:r>
              <a:t>Hyperspace Analogue to Language, HAL [Lund et al. 1996]</a:t>
            </a:r>
          </a:p>
          <a:p>
            <a:pPr lvl="1">
              <a:spcBef>
                <a:spcPts val="1700"/>
              </a:spcBef>
              <a:defRPr sz="3200"/>
            </a:pPr>
            <a:r>
              <a:t>GloVe [Pennington et al 2014]</a:t>
            </a:r>
          </a:p>
        </p:txBody>
      </p:sp>
      <p:graphicFrame>
        <p:nvGraphicFramePr>
          <p:cNvPr id="227" name="Table 227"/>
          <p:cNvGraphicFramePr/>
          <p:nvPr/>
        </p:nvGraphicFramePr>
        <p:xfrm>
          <a:off x="9823665" y="6996232"/>
          <a:ext cx="3236926" cy="22225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676646"/>
                <a:gridCol w="640070"/>
                <a:gridCol w="640070"/>
                <a:gridCol w="640070"/>
                <a:gridCol w="640070"/>
              </a:tblGrid>
              <a:tr h="444500">
                <a:tc>
                  <a:txBody>
                    <a:bodyPr/>
                    <a:lstStyle/>
                    <a:p>
                      <a:pPr defTabSz="914400">
                        <a:defRPr sz="2166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w1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w2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w3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w4</a:t>
                      </a:r>
                    </a:p>
                  </a:txBody>
                  <a:tcPr marL="50800" marR="50800" marT="50800" marB="50800" anchor="ctr" horzOverflow="overflow"/>
                </a:tc>
              </a:tr>
              <a:tr h="444500"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w1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166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</a:tr>
              <a:tr h="444500"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w2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166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166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444500"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w3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166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</a:tr>
              <a:tr h="444500"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w4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166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166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sp>
        <p:nvSpPr>
          <p:cNvPr id="228" name="Shape 228"/>
          <p:cNvSpPr/>
          <p:nvPr/>
        </p:nvSpPr>
        <p:spPr>
          <a:xfrm>
            <a:off x="4044256" y="7502961"/>
            <a:ext cx="3693695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sz="1800"/>
              <a:t>I like nature language processing</a:t>
            </a:r>
          </a:p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sz="1800"/>
              <a:t>You like machine learning</a:t>
            </a:r>
          </a:p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sz="1800"/>
              <a:t>We like deep learning</a:t>
            </a:r>
          </a:p>
        </p:txBody>
      </p:sp>
      <p:sp>
        <p:nvSpPr>
          <p:cNvPr id="229" name="Shape 229"/>
          <p:cNvSpPr/>
          <p:nvPr/>
        </p:nvSpPr>
        <p:spPr>
          <a:xfrm>
            <a:off x="4157283" y="7544607"/>
            <a:ext cx="1922625" cy="297371"/>
          </a:xfrm>
          <a:prstGeom prst="rect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 sz="2400"/>
          </a:p>
        </p:txBody>
      </p:sp>
      <p:sp>
        <p:nvSpPr>
          <p:cNvPr id="230" name="Shape 230"/>
          <p:cNvSpPr/>
          <p:nvPr/>
        </p:nvSpPr>
        <p:spPr>
          <a:xfrm>
            <a:off x="4431730" y="7833798"/>
            <a:ext cx="2096797" cy="297371"/>
          </a:xfrm>
          <a:prstGeom prst="rect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 sz="2400"/>
          </a:p>
        </p:txBody>
      </p:sp>
      <p:sp>
        <p:nvSpPr>
          <p:cNvPr id="231" name="Shape 231"/>
          <p:cNvSpPr/>
          <p:nvPr/>
        </p:nvSpPr>
        <p:spPr>
          <a:xfrm>
            <a:off x="4416985" y="8113947"/>
            <a:ext cx="1722133" cy="297371"/>
          </a:xfrm>
          <a:prstGeom prst="rect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 sz="2400"/>
          </a:p>
        </p:txBody>
      </p:sp>
      <p:sp>
        <p:nvSpPr>
          <p:cNvPr id="232" name="Shape 232"/>
          <p:cNvSpPr/>
          <p:nvPr/>
        </p:nvSpPr>
        <p:spPr>
          <a:xfrm>
            <a:off x="8167833" y="7688252"/>
            <a:ext cx="751749" cy="588463"/>
          </a:xfrm>
          <a:prstGeom prst="rightArrow">
            <a:avLst>
              <a:gd name="adj1" fmla="val 32000"/>
              <a:gd name="adj2" fmla="val 81759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 sz="240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98043" y="2936546"/>
            <a:ext cx="4603300" cy="906276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Shape 256"/>
          <p:cNvSpPr>
            <a:spLocks noGrp="1"/>
          </p:cNvSpPr>
          <p:nvPr>
            <p:ph type="title" idx="4294967295"/>
          </p:nvPr>
        </p:nvSpPr>
        <p:spPr>
          <a:xfrm>
            <a:off x="1192143" y="126436"/>
            <a:ext cx="14955977" cy="1248550"/>
          </a:xfrm>
          <a:prstGeom prst="rect">
            <a:avLst/>
          </a:prstGeom>
        </p:spPr>
        <p:txBody>
          <a:bodyPr/>
          <a:lstStyle/>
          <a:p>
            <a:r>
              <a:t>GloVe</a:t>
            </a:r>
          </a:p>
        </p:txBody>
      </p:sp>
      <p:sp>
        <p:nvSpPr>
          <p:cNvPr id="259" name="Shape 259"/>
          <p:cNvSpPr/>
          <p:nvPr/>
        </p:nvSpPr>
        <p:spPr>
          <a:xfrm>
            <a:off x="7313842" y="4544198"/>
            <a:ext cx="987450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r>
              <a:t>词向量</a:t>
            </a:r>
          </a:p>
        </p:txBody>
      </p:sp>
      <p:sp>
        <p:nvSpPr>
          <p:cNvPr id="260" name="Shape 260"/>
          <p:cNvSpPr/>
          <p:nvPr/>
        </p:nvSpPr>
        <p:spPr>
          <a:xfrm flipV="1">
            <a:off x="7787121" y="3774208"/>
            <a:ext cx="672047" cy="672046"/>
          </a:xfrm>
          <a:prstGeom prst="line">
            <a:avLst/>
          </a:prstGeom>
          <a:ln w="25400">
            <a:solidFill>
              <a:srgbClr val="85888D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 sz="2400"/>
          </a:p>
        </p:txBody>
      </p:sp>
      <p:sp>
        <p:nvSpPr>
          <p:cNvPr id="261" name="Shape 261"/>
          <p:cNvSpPr/>
          <p:nvPr/>
        </p:nvSpPr>
        <p:spPr>
          <a:xfrm>
            <a:off x="8576182" y="4544198"/>
            <a:ext cx="987450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r>
              <a:t>词向量</a:t>
            </a:r>
          </a:p>
        </p:txBody>
      </p:sp>
      <p:sp>
        <p:nvSpPr>
          <p:cNvPr id="262" name="Shape 262"/>
          <p:cNvSpPr/>
          <p:nvPr/>
        </p:nvSpPr>
        <p:spPr>
          <a:xfrm flipH="1" flipV="1">
            <a:off x="8825159" y="3770940"/>
            <a:ext cx="74534" cy="683001"/>
          </a:xfrm>
          <a:prstGeom prst="line">
            <a:avLst/>
          </a:prstGeom>
          <a:ln w="25400">
            <a:solidFill>
              <a:srgbClr val="85888D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 sz="2400"/>
          </a:p>
        </p:txBody>
      </p:sp>
      <p:sp>
        <p:nvSpPr>
          <p:cNvPr id="263" name="Shape 263"/>
          <p:cNvSpPr/>
          <p:nvPr/>
        </p:nvSpPr>
        <p:spPr>
          <a:xfrm>
            <a:off x="10118641" y="4544198"/>
            <a:ext cx="1282402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r>
              <a:t>词词共现</a:t>
            </a:r>
          </a:p>
        </p:txBody>
      </p:sp>
      <p:sp>
        <p:nvSpPr>
          <p:cNvPr id="264" name="Shape 264"/>
          <p:cNvSpPr/>
          <p:nvPr/>
        </p:nvSpPr>
        <p:spPr>
          <a:xfrm flipH="1" flipV="1">
            <a:off x="10739950" y="3772533"/>
            <a:ext cx="74534" cy="683001"/>
          </a:xfrm>
          <a:prstGeom prst="line">
            <a:avLst/>
          </a:prstGeom>
          <a:ln w="25400">
            <a:solidFill>
              <a:srgbClr val="85888D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 sz="2400"/>
          </a:p>
        </p:txBody>
      </p:sp>
      <p:graphicFrame>
        <p:nvGraphicFramePr>
          <p:cNvPr id="265" name="Table 265"/>
          <p:cNvGraphicFramePr/>
          <p:nvPr/>
        </p:nvGraphicFramePr>
        <p:xfrm>
          <a:off x="3997683" y="5964105"/>
          <a:ext cx="3236926" cy="22225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676646"/>
                <a:gridCol w="640070"/>
                <a:gridCol w="640070"/>
                <a:gridCol w="640070"/>
                <a:gridCol w="640070"/>
              </a:tblGrid>
              <a:tr h="444500">
                <a:tc>
                  <a:txBody>
                    <a:bodyPr/>
                    <a:lstStyle/>
                    <a:p>
                      <a:pPr defTabSz="914400">
                        <a:defRPr sz="2166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w1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w2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w3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w4</a:t>
                      </a:r>
                    </a:p>
                  </a:txBody>
                  <a:tcPr marL="50800" marR="50800" marT="50800" marB="50800" anchor="ctr" horzOverflow="overflow"/>
                </a:tc>
              </a:tr>
              <a:tr h="444500"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w1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166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</a:tr>
              <a:tr h="444500"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w2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166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166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444500"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w3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166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</a:tr>
              <a:tr h="444500"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w4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166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166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sp>
        <p:nvSpPr>
          <p:cNvPr id="267" name="Shape 267"/>
          <p:cNvSpPr/>
          <p:nvPr/>
        </p:nvSpPr>
        <p:spPr>
          <a:xfrm>
            <a:off x="8746447" y="6012024"/>
            <a:ext cx="750885" cy="2268118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 sz="2400"/>
          </a:p>
        </p:txBody>
      </p:sp>
      <p:sp>
        <p:nvSpPr>
          <p:cNvPr id="268" name="Shape 268"/>
          <p:cNvSpPr/>
          <p:nvPr/>
        </p:nvSpPr>
        <p:spPr>
          <a:xfrm>
            <a:off x="9796907" y="6021068"/>
            <a:ext cx="2778104" cy="652885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 sz="2400"/>
          </a:p>
        </p:txBody>
      </p:sp>
      <p:sp>
        <p:nvSpPr>
          <p:cNvPr id="269" name="Shape 269"/>
          <p:cNvSpPr/>
          <p:nvPr/>
        </p:nvSpPr>
        <p:spPr>
          <a:xfrm>
            <a:off x="10038275" y="5835127"/>
            <a:ext cx="287580" cy="1047974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 sz="2400"/>
          </a:p>
        </p:txBody>
      </p:sp>
      <p:sp>
        <p:nvSpPr>
          <p:cNvPr id="270" name="Shape 270"/>
          <p:cNvSpPr/>
          <p:nvPr/>
        </p:nvSpPr>
        <p:spPr>
          <a:xfrm>
            <a:off x="8482530" y="6235400"/>
            <a:ext cx="1174754" cy="298229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 sz="240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/>
          </p:cNvSpPr>
          <p:nvPr>
            <p:ph type="title" idx="4294967295"/>
          </p:nvPr>
        </p:nvSpPr>
        <p:spPr>
          <a:xfrm>
            <a:off x="1192143" y="126436"/>
            <a:ext cx="14955977" cy="1248550"/>
          </a:xfrm>
          <a:prstGeom prst="rect">
            <a:avLst/>
          </a:prstGeom>
        </p:spPr>
        <p:txBody>
          <a:bodyPr/>
          <a:lstStyle/>
          <a:p>
            <a:r>
              <a:t>传统词向量方法</a:t>
            </a:r>
          </a:p>
        </p:txBody>
      </p:sp>
      <p:sp>
        <p:nvSpPr>
          <p:cNvPr id="274" name="Shape 27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700"/>
              </a:spcBef>
            </a:pPr>
            <a:r>
              <a:t>“词-词”共现矩阵</a:t>
            </a:r>
          </a:p>
          <a:p>
            <a:pPr lvl="1">
              <a:spcBef>
                <a:spcPts val="1700"/>
              </a:spcBef>
              <a:defRPr sz="2600"/>
            </a:pPr>
            <a:r>
              <a:t>Paradigmatic Relation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（聚合</a:t>
            </a:r>
            <a:r>
              <a:t>/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替换关系/二阶关系）: </a:t>
            </a:r>
            <a:r>
              <a:t>Two words are similar if they tend to appear in similar contexts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lvl="1">
              <a:spcBef>
                <a:spcPts val="1700"/>
              </a:spcBef>
              <a:defRPr sz="2600"/>
            </a:pPr>
            <a:r>
              <a:t>Use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surrounding words </a:t>
            </a:r>
            <a:r>
              <a:t>for building the word space as a paradigmatic use of context [Sahlgren 2006]</a:t>
            </a:r>
          </a:p>
        </p:txBody>
      </p:sp>
      <p:graphicFrame>
        <p:nvGraphicFramePr>
          <p:cNvPr id="275" name="Table 275"/>
          <p:cNvGraphicFramePr/>
          <p:nvPr/>
        </p:nvGraphicFramePr>
        <p:xfrm>
          <a:off x="7218362" y="5875142"/>
          <a:ext cx="6903852" cy="335280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693672"/>
                <a:gridCol w="521018"/>
                <a:gridCol w="521018"/>
                <a:gridCol w="521018"/>
                <a:gridCol w="521018"/>
                <a:gridCol w="521018"/>
                <a:gridCol w="521018"/>
                <a:gridCol w="521018"/>
                <a:gridCol w="521018"/>
                <a:gridCol w="521018"/>
                <a:gridCol w="521018"/>
              </a:tblGrid>
              <a:tr h="294640">
                <a:tc>
                  <a:txBody>
                    <a:bodyPr/>
                    <a:lstStyle/>
                    <a:p>
                      <a:pPr algn="l" defTabSz="914400">
                        <a:defRPr sz="1400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38100">
                      <a:solidFill>
                        <a:srgbClr val="FFFFFF"/>
                      </a:solidFill>
                      <a:beve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w0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38100">
                      <a:solidFill>
                        <a:srgbClr val="FFFFFF"/>
                      </a:solidFill>
                      <a:beve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w1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38100">
                      <a:solidFill>
                        <a:srgbClr val="FFFFFF"/>
                      </a:solidFill>
                      <a:beve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w2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38100">
                      <a:solidFill>
                        <a:srgbClr val="FFFFFF"/>
                      </a:solidFill>
                      <a:beve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w3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38100">
                      <a:solidFill>
                        <a:srgbClr val="FFFFFF"/>
                      </a:solidFill>
                      <a:beve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w4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38100">
                      <a:solidFill>
                        <a:srgbClr val="FFFFFF"/>
                      </a:solidFill>
                      <a:beve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w5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38100">
                      <a:solidFill>
                        <a:srgbClr val="FFFFFF"/>
                      </a:solidFill>
                      <a:beve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w6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38100">
                      <a:solidFill>
                        <a:srgbClr val="FFFFFF"/>
                      </a:solidFill>
                      <a:beve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w7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38100">
                      <a:solidFill>
                        <a:srgbClr val="FFFFFF"/>
                      </a:solidFill>
                      <a:beve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w8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38100">
                      <a:solidFill>
                        <a:srgbClr val="FFFFFF"/>
                      </a:solidFill>
                      <a:beve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w9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38100">
                      <a:solidFill>
                        <a:srgbClr val="FFFFFF"/>
                      </a:solidFill>
                      <a:bevel/>
                    </a:lnB>
                    <a:solidFill>
                      <a:srgbClr val="5B9BD5"/>
                    </a:solidFill>
                  </a:tcPr>
                </a:tc>
              </a:tr>
              <a:tr h="294640"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(w0) I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381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381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381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381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381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381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381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381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381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381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381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</a:tr>
              <a:tr h="294640"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(w1) like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</a:tr>
              <a:tr h="294640"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(w2) nature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</a:tr>
              <a:tr h="294640"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(w3) language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</a:tr>
              <a:tr h="294640"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(w4) processing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</a:tr>
              <a:tr h="294640"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(w5) You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</a:tr>
              <a:tr h="294640"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(w6) machine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</a:tr>
              <a:tr h="294640"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(w7) learning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</a:tr>
              <a:tr h="294640"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(w8) We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D0DEEF"/>
                    </a:solidFill>
                  </a:tcPr>
                </a:tc>
              </a:tr>
              <a:tr h="294640"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(w9) deep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 b="1" i="1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  <a:bevel/>
                    </a:lnL>
                    <a:lnR w="12700">
                      <a:solidFill>
                        <a:srgbClr val="FFFFFF"/>
                      </a:solidFill>
                      <a:bevel/>
                    </a:lnR>
                    <a:lnT w="12700">
                      <a:solidFill>
                        <a:srgbClr val="FFFFFF"/>
                      </a:solidFill>
                      <a:bevel/>
                    </a:lnT>
                    <a:lnB w="12700">
                      <a:solidFill>
                        <a:srgbClr val="FFFFFF"/>
                      </a:solidFill>
                      <a:bevel/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  <p:sp>
        <p:nvSpPr>
          <p:cNvPr id="276" name="Shape 276"/>
          <p:cNvSpPr/>
          <p:nvPr/>
        </p:nvSpPr>
        <p:spPr>
          <a:xfrm>
            <a:off x="2953151" y="6596247"/>
            <a:ext cx="3693695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sz="1800"/>
              <a:t>I like nature language processing</a:t>
            </a:r>
          </a:p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sz="1800"/>
              <a:t>You like machine learning</a:t>
            </a:r>
          </a:p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sz="1800"/>
              <a:t>We like deep learning</a:t>
            </a:r>
          </a:p>
        </p:txBody>
      </p:sp>
      <p:sp>
        <p:nvSpPr>
          <p:cNvPr id="277" name="Shape 277"/>
          <p:cNvSpPr/>
          <p:nvPr/>
        </p:nvSpPr>
        <p:spPr>
          <a:xfrm>
            <a:off x="3355780" y="7991888"/>
            <a:ext cx="2003754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300"/>
            </a:pPr>
            <a:r>
              <a:rPr sz="2300"/>
              <a:t>deep→machine</a:t>
            </a:r>
          </a:p>
        </p:txBody>
      </p:sp>
      <p:sp>
        <p:nvSpPr>
          <p:cNvPr id="278" name="Shape 278"/>
          <p:cNvSpPr/>
          <p:nvPr/>
        </p:nvSpPr>
        <p:spPr>
          <a:xfrm>
            <a:off x="2370789" y="8399942"/>
            <a:ext cx="1628651" cy="333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/>
            </a:lvl1pPr>
          </a:lstStyle>
          <a:p>
            <a:r>
              <a:t>(0,1,0,0,0,0,0,1,0,0)</a:t>
            </a:r>
          </a:p>
        </p:txBody>
      </p:sp>
      <p:sp>
        <p:nvSpPr>
          <p:cNvPr id="279" name="Shape 279"/>
          <p:cNvSpPr/>
          <p:nvPr/>
        </p:nvSpPr>
        <p:spPr>
          <a:xfrm>
            <a:off x="4296639" y="8399942"/>
            <a:ext cx="1628651" cy="333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/>
            </a:lvl1pPr>
          </a:lstStyle>
          <a:p>
            <a:r>
              <a:t>(0,1,0,0,0,0,0,1,0,0)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/>
          </p:cNvSpPr>
          <p:nvPr>
            <p:ph type="title" idx="4294967295"/>
          </p:nvPr>
        </p:nvSpPr>
        <p:spPr>
          <a:xfrm>
            <a:off x="1192143" y="126436"/>
            <a:ext cx="14955977" cy="1248550"/>
          </a:xfrm>
          <a:prstGeom prst="rect">
            <a:avLst/>
          </a:prstGeom>
        </p:spPr>
        <p:txBody>
          <a:bodyPr/>
          <a:lstStyle/>
          <a:p>
            <a:r>
              <a:t>RoadMap</a:t>
            </a:r>
          </a:p>
        </p:txBody>
      </p:sp>
      <p:sp>
        <p:nvSpPr>
          <p:cNvPr id="282" name="Shape 282"/>
          <p:cNvSpPr/>
          <p:nvPr/>
        </p:nvSpPr>
        <p:spPr>
          <a:xfrm>
            <a:off x="7806951" y="2590505"/>
            <a:ext cx="1357744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900"/>
            </a:pPr>
            <a:r>
              <a:rPr sz="1900"/>
              <a:t>词向量</a:t>
            </a:r>
          </a:p>
          <a:p>
            <a:pPr>
              <a:defRPr sz="1900"/>
            </a:pPr>
            <a:r>
              <a:rPr sz="1900"/>
              <a:t>“词-上下文”</a:t>
            </a:r>
          </a:p>
        </p:txBody>
      </p:sp>
      <p:sp>
        <p:nvSpPr>
          <p:cNvPr id="283" name="Shape 283"/>
          <p:cNvSpPr/>
          <p:nvPr/>
        </p:nvSpPr>
        <p:spPr>
          <a:xfrm flipV="1">
            <a:off x="6732532" y="3316572"/>
            <a:ext cx="1577335" cy="106599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 sz="2400"/>
          </a:p>
        </p:txBody>
      </p:sp>
      <p:sp>
        <p:nvSpPr>
          <p:cNvPr id="284" name="Shape 284"/>
          <p:cNvSpPr/>
          <p:nvPr/>
        </p:nvSpPr>
        <p:spPr>
          <a:xfrm>
            <a:off x="6241564" y="4443395"/>
            <a:ext cx="908902" cy="394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900"/>
            </a:lvl1pPr>
          </a:lstStyle>
          <a:p>
            <a:r>
              <a:t>词-文档</a:t>
            </a:r>
          </a:p>
        </p:txBody>
      </p:sp>
      <p:sp>
        <p:nvSpPr>
          <p:cNvPr id="285" name="Shape 285"/>
          <p:cNvSpPr/>
          <p:nvPr/>
        </p:nvSpPr>
        <p:spPr>
          <a:xfrm flipH="1" flipV="1">
            <a:off x="8658035" y="3316572"/>
            <a:ext cx="1666610" cy="106599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 sz="2400"/>
          </a:p>
        </p:txBody>
      </p:sp>
      <p:sp>
        <p:nvSpPr>
          <p:cNvPr id="286" name="Shape 286"/>
          <p:cNvSpPr/>
          <p:nvPr/>
        </p:nvSpPr>
        <p:spPr>
          <a:xfrm>
            <a:off x="9999624" y="4443395"/>
            <a:ext cx="665246" cy="394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900"/>
            </a:lvl1pPr>
          </a:lstStyle>
          <a:p>
            <a:r>
              <a:t>词-词</a:t>
            </a:r>
          </a:p>
        </p:txBody>
      </p:sp>
      <p:grpSp>
        <p:nvGrpSpPr>
          <p:cNvPr id="291" name="Group 291"/>
          <p:cNvGrpSpPr/>
          <p:nvPr/>
        </p:nvGrpSpPr>
        <p:grpSpPr>
          <a:xfrm>
            <a:off x="5624378" y="4862398"/>
            <a:ext cx="1864917" cy="2122093"/>
            <a:chOff x="0" y="0"/>
            <a:chExt cx="1864916" cy="2122091"/>
          </a:xfrm>
        </p:grpSpPr>
        <p:sp>
          <p:nvSpPr>
            <p:cNvPr id="287" name="Shape 287"/>
            <p:cNvSpPr/>
            <p:nvPr/>
          </p:nvSpPr>
          <p:spPr>
            <a:xfrm>
              <a:off x="0" y="0"/>
              <a:ext cx="1864916" cy="2122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51" y="0"/>
                  </a:moveTo>
                  <a:lnTo>
                    <a:pt x="10798" y="4246"/>
                  </a:lnTo>
                  <a:lnTo>
                    <a:pt x="979" y="4246"/>
                  </a:lnTo>
                  <a:cubicBezTo>
                    <a:pt x="709" y="4246"/>
                    <a:pt x="465" y="4342"/>
                    <a:pt x="287" y="4498"/>
                  </a:cubicBezTo>
                  <a:cubicBezTo>
                    <a:pt x="110" y="4654"/>
                    <a:pt x="0" y="4869"/>
                    <a:pt x="0" y="5106"/>
                  </a:cubicBezTo>
                  <a:lnTo>
                    <a:pt x="0" y="20744"/>
                  </a:lnTo>
                  <a:cubicBezTo>
                    <a:pt x="0" y="20981"/>
                    <a:pt x="110" y="21195"/>
                    <a:pt x="287" y="21350"/>
                  </a:cubicBezTo>
                  <a:cubicBezTo>
                    <a:pt x="465" y="21504"/>
                    <a:pt x="709" y="21600"/>
                    <a:pt x="979" y="21600"/>
                  </a:cubicBezTo>
                  <a:lnTo>
                    <a:pt x="20621" y="21600"/>
                  </a:lnTo>
                  <a:cubicBezTo>
                    <a:pt x="20891" y="21600"/>
                    <a:pt x="21135" y="21504"/>
                    <a:pt x="21313" y="21350"/>
                  </a:cubicBezTo>
                  <a:cubicBezTo>
                    <a:pt x="21490" y="21195"/>
                    <a:pt x="21600" y="20981"/>
                    <a:pt x="21600" y="20744"/>
                  </a:cubicBezTo>
                  <a:lnTo>
                    <a:pt x="21600" y="5106"/>
                  </a:lnTo>
                  <a:cubicBezTo>
                    <a:pt x="21600" y="4869"/>
                    <a:pt x="21490" y="4654"/>
                    <a:pt x="21313" y="4498"/>
                  </a:cubicBezTo>
                  <a:cubicBezTo>
                    <a:pt x="21135" y="4342"/>
                    <a:pt x="20891" y="4246"/>
                    <a:pt x="20621" y="4246"/>
                  </a:cubicBezTo>
                  <a:lnTo>
                    <a:pt x="14710" y="4246"/>
                  </a:lnTo>
                  <a:lnTo>
                    <a:pt x="12751" y="0"/>
                  </a:lnTo>
                  <a:close/>
                </a:path>
              </a:pathLst>
            </a:cu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 sz="2400"/>
            </a:p>
          </p:txBody>
        </p:sp>
        <p:sp>
          <p:nvSpPr>
            <p:cNvPr id="288" name="Shape 288"/>
            <p:cNvSpPr/>
            <p:nvPr/>
          </p:nvSpPr>
          <p:spPr>
            <a:xfrm>
              <a:off x="258324" y="587322"/>
              <a:ext cx="458459" cy="3949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900"/>
              </a:lvl1pPr>
            </a:lstStyle>
            <a:p>
              <a:r>
                <a:t>LSA</a:t>
              </a:r>
            </a:p>
          </p:txBody>
        </p:sp>
        <p:sp>
          <p:nvSpPr>
            <p:cNvPr id="289" name="Shape 289"/>
            <p:cNvSpPr/>
            <p:nvPr/>
          </p:nvSpPr>
          <p:spPr>
            <a:xfrm>
              <a:off x="195005" y="1009216"/>
              <a:ext cx="585096" cy="3949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900"/>
              </a:lvl1pPr>
            </a:lstStyle>
            <a:p>
              <a:r>
                <a:t>PLSA</a:t>
              </a:r>
            </a:p>
          </p:txBody>
        </p:sp>
        <p:sp>
          <p:nvSpPr>
            <p:cNvPr id="290" name="Shape 290"/>
            <p:cNvSpPr/>
            <p:nvPr/>
          </p:nvSpPr>
          <p:spPr>
            <a:xfrm>
              <a:off x="267942" y="1574596"/>
              <a:ext cx="439223" cy="3949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900"/>
              </a:lvl1pPr>
            </a:lstStyle>
            <a:p>
              <a:r>
                <a:t>……</a:t>
              </a:r>
            </a:p>
          </p:txBody>
        </p:sp>
      </p:grpSp>
      <p:sp>
        <p:nvSpPr>
          <p:cNvPr id="292" name="Shape 292"/>
          <p:cNvSpPr/>
          <p:nvPr/>
        </p:nvSpPr>
        <p:spPr>
          <a:xfrm>
            <a:off x="9430558" y="5414528"/>
            <a:ext cx="1803379" cy="394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900"/>
            </a:lvl1pPr>
          </a:lstStyle>
          <a:p>
            <a:r>
              <a:t>Brown Clustering</a:t>
            </a:r>
          </a:p>
        </p:txBody>
      </p:sp>
      <p:sp>
        <p:nvSpPr>
          <p:cNvPr id="293" name="Shape 293"/>
          <p:cNvSpPr/>
          <p:nvPr/>
        </p:nvSpPr>
        <p:spPr>
          <a:xfrm>
            <a:off x="9231930" y="4838211"/>
            <a:ext cx="2497138" cy="4734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47" y="0"/>
                </a:moveTo>
                <a:lnTo>
                  <a:pt x="7995" y="1992"/>
                </a:lnTo>
                <a:lnTo>
                  <a:pt x="549" y="1992"/>
                </a:lnTo>
                <a:cubicBezTo>
                  <a:pt x="246" y="1992"/>
                  <a:pt x="0" y="2121"/>
                  <a:pt x="0" y="2281"/>
                </a:cubicBezTo>
                <a:lnTo>
                  <a:pt x="0" y="21310"/>
                </a:lnTo>
                <a:cubicBezTo>
                  <a:pt x="0" y="21470"/>
                  <a:pt x="246" y="21600"/>
                  <a:pt x="549" y="21600"/>
                </a:cubicBezTo>
                <a:lnTo>
                  <a:pt x="21051" y="21600"/>
                </a:lnTo>
                <a:cubicBezTo>
                  <a:pt x="21354" y="21600"/>
                  <a:pt x="21600" y="21470"/>
                  <a:pt x="21600" y="21310"/>
                </a:cubicBezTo>
                <a:lnTo>
                  <a:pt x="21600" y="2281"/>
                </a:lnTo>
                <a:cubicBezTo>
                  <a:pt x="21600" y="2121"/>
                  <a:pt x="21354" y="1992"/>
                  <a:pt x="21051" y="1992"/>
                </a:cubicBezTo>
                <a:lnTo>
                  <a:pt x="11102" y="1992"/>
                </a:lnTo>
                <a:lnTo>
                  <a:pt x="9547" y="0"/>
                </a:lnTo>
                <a:close/>
              </a:path>
            </a:pathLst>
          </a:cu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 sz="2400"/>
          </a:p>
        </p:txBody>
      </p:sp>
      <p:sp>
        <p:nvSpPr>
          <p:cNvPr id="294" name="Shape 294"/>
          <p:cNvSpPr/>
          <p:nvPr/>
        </p:nvSpPr>
        <p:spPr>
          <a:xfrm>
            <a:off x="9389980" y="5851166"/>
            <a:ext cx="498534" cy="394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900"/>
            </a:lvl1pPr>
          </a:lstStyle>
          <a:p>
            <a:r>
              <a:t>HAL</a:t>
            </a:r>
          </a:p>
        </p:txBody>
      </p:sp>
      <p:sp>
        <p:nvSpPr>
          <p:cNvPr id="295" name="Shape 295"/>
          <p:cNvSpPr/>
          <p:nvPr/>
        </p:nvSpPr>
        <p:spPr>
          <a:xfrm>
            <a:off x="9370893" y="6303111"/>
            <a:ext cx="700513" cy="394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900"/>
            </a:lvl1pPr>
          </a:lstStyle>
          <a:p>
            <a:r>
              <a:t>GloVe</a:t>
            </a:r>
          </a:p>
        </p:txBody>
      </p:sp>
      <p:sp>
        <p:nvSpPr>
          <p:cNvPr id="296" name="Shape 296"/>
          <p:cNvSpPr/>
          <p:nvPr/>
        </p:nvSpPr>
        <p:spPr>
          <a:xfrm>
            <a:off x="9438039" y="6767755"/>
            <a:ext cx="439223" cy="394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900"/>
            </a:lvl1pPr>
          </a:lstStyle>
          <a:p>
            <a:r>
              <a:t>……</a:t>
            </a:r>
          </a:p>
        </p:txBody>
      </p:sp>
      <p:grpSp>
        <p:nvGrpSpPr>
          <p:cNvPr id="306" name="Group 306"/>
          <p:cNvGrpSpPr/>
          <p:nvPr/>
        </p:nvGrpSpPr>
        <p:grpSpPr>
          <a:xfrm>
            <a:off x="9341331" y="6470542"/>
            <a:ext cx="5431325" cy="3044935"/>
            <a:chOff x="0" y="7940"/>
            <a:chExt cx="5431324" cy="3044934"/>
          </a:xfrm>
        </p:grpSpPr>
        <p:sp>
          <p:nvSpPr>
            <p:cNvPr id="297" name="Shape 297"/>
            <p:cNvSpPr/>
            <p:nvPr/>
          </p:nvSpPr>
          <p:spPr>
            <a:xfrm>
              <a:off x="86773" y="831066"/>
              <a:ext cx="1096454" cy="3949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900"/>
              </a:lvl1pPr>
            </a:lstStyle>
            <a:p>
              <a:r>
                <a:t>Skip-gram</a:t>
              </a:r>
            </a:p>
          </p:txBody>
        </p:sp>
        <p:sp>
          <p:nvSpPr>
            <p:cNvPr id="298" name="Shape 298"/>
            <p:cNvSpPr/>
            <p:nvPr/>
          </p:nvSpPr>
          <p:spPr>
            <a:xfrm>
              <a:off x="81645" y="1289360"/>
              <a:ext cx="743793" cy="3949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900"/>
              </a:lvl1pPr>
            </a:lstStyle>
            <a:p>
              <a:r>
                <a:t>CBOW</a:t>
              </a:r>
            </a:p>
          </p:txBody>
        </p:sp>
        <p:sp>
          <p:nvSpPr>
            <p:cNvPr id="299" name="Shape 299"/>
            <p:cNvSpPr/>
            <p:nvPr/>
          </p:nvSpPr>
          <p:spPr>
            <a:xfrm>
              <a:off x="89660" y="1741305"/>
              <a:ext cx="727763" cy="3949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900"/>
              </a:lvl1pPr>
            </a:lstStyle>
            <a:p>
              <a:r>
                <a:t>NNLM</a:t>
              </a:r>
            </a:p>
          </p:txBody>
        </p:sp>
        <p:sp>
          <p:nvSpPr>
            <p:cNvPr id="300" name="Shape 300"/>
            <p:cNvSpPr/>
            <p:nvPr/>
          </p:nvSpPr>
          <p:spPr>
            <a:xfrm>
              <a:off x="121306" y="2193249"/>
              <a:ext cx="440825" cy="3949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900"/>
              </a:lvl1pPr>
            </a:lstStyle>
            <a:p>
              <a:r>
                <a:t>LBL</a:t>
              </a:r>
            </a:p>
          </p:txBody>
        </p:sp>
        <p:sp>
          <p:nvSpPr>
            <p:cNvPr id="301" name="Shape 301"/>
            <p:cNvSpPr/>
            <p:nvPr/>
          </p:nvSpPr>
          <p:spPr>
            <a:xfrm>
              <a:off x="72042" y="2657894"/>
              <a:ext cx="615553" cy="3949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900"/>
              </a:lvl1pPr>
            </a:lstStyle>
            <a:p>
              <a:r>
                <a:t>C&amp;W</a:t>
              </a:r>
            </a:p>
          </p:txBody>
        </p:sp>
        <p:sp>
          <p:nvSpPr>
            <p:cNvPr id="307" name="Shape 307"/>
            <p:cNvSpPr/>
            <p:nvPr/>
          </p:nvSpPr>
          <p:spPr>
            <a:xfrm>
              <a:off x="930491" y="7940"/>
              <a:ext cx="706152" cy="9831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98" h="21600" extrusionOk="0">
                  <a:moveTo>
                    <a:pt x="0" y="0"/>
                  </a:moveTo>
                  <a:cubicBezTo>
                    <a:pt x="18703" y="1643"/>
                    <a:pt x="21600" y="8843"/>
                    <a:pt x="8692" y="2160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1701137" y="163344"/>
              <a:ext cx="3730187" cy="6258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457200">
                <a:defRPr sz="1700"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1700"/>
                <a:t>Skip-gram</a:t>
              </a:r>
              <a:r>
                <a:rPr sz="1700">
                  <a:latin typeface="Helvetica"/>
                  <a:ea typeface="Helvetica"/>
                  <a:cs typeface="Helvetica"/>
                  <a:sym typeface="Helvetica"/>
                </a:rPr>
                <a:t>可以看做某种词</a:t>
              </a:r>
              <a:r>
                <a:rPr sz="1700"/>
                <a:t>-</a:t>
              </a:r>
              <a:r>
                <a:rPr sz="1700">
                  <a:latin typeface="Helvetica"/>
                  <a:ea typeface="Helvetica"/>
                  <a:cs typeface="Helvetica"/>
                  <a:sym typeface="Helvetica"/>
                </a:rPr>
                <a:t>词矩阵分解</a:t>
              </a:r>
            </a:p>
            <a:p>
              <a:pPr algn="l" defTabSz="457200">
                <a:defRPr sz="1700"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1700">
                  <a:latin typeface="Helvetica"/>
                  <a:ea typeface="Helvetica"/>
                  <a:cs typeface="Helvetica"/>
                  <a:sym typeface="Helvetica"/>
                </a:rPr>
                <a:t>[Pennington et al 2014][Li et al. 2015]</a:t>
              </a:r>
            </a:p>
          </p:txBody>
        </p:sp>
        <p:sp>
          <p:nvSpPr>
            <p:cNvPr id="304" name="Shape 304"/>
            <p:cNvSpPr/>
            <p:nvPr/>
          </p:nvSpPr>
          <p:spPr>
            <a:xfrm>
              <a:off x="0" y="840244"/>
              <a:ext cx="2278338" cy="2197101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 sz="2400"/>
            </a:p>
          </p:txBody>
        </p:sp>
        <p:sp>
          <p:nvSpPr>
            <p:cNvPr id="305" name="Shape 305"/>
            <p:cNvSpPr/>
            <p:nvPr/>
          </p:nvSpPr>
          <p:spPr>
            <a:xfrm>
              <a:off x="1109683" y="2576725"/>
              <a:ext cx="1077218" cy="3949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900"/>
              </a:lvl1pPr>
            </a:lstStyle>
            <a:p>
              <a:r>
                <a:t>神经网络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" grpId="1" animBg="1" advAuto="0"/>
      <p:bldP spid="284" grpId="4" animBg="1" advAuto="0"/>
      <p:bldP spid="285" grpId="2" animBg="1" advAuto="0"/>
      <p:bldP spid="286" grpId="3" animBg="1" advAuto="0"/>
      <p:bldP spid="291" grpId="5" animBg="1" advAuto="0"/>
      <p:bldP spid="292" grpId="7" animBg="1" advAuto="0"/>
      <p:bldP spid="293" grpId="6" animBg="1" advAuto="0"/>
      <p:bldP spid="294" grpId="8" animBg="1" advAuto="0"/>
      <p:bldP spid="295" grpId="9" animBg="1" advAuto="0"/>
      <p:bldP spid="296" grpId="10" animBg="1" advAuto="0"/>
      <p:bldP spid="306" grpId="11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92143" y="126436"/>
            <a:ext cx="14955977" cy="1248550"/>
          </a:xfrm>
        </p:spPr>
        <p:txBody>
          <a:bodyPr/>
          <a:lstStyle/>
          <a:p>
            <a:r>
              <a:rPr lang="zh-CN" altLang="en-US" dirty="0" smtClean="0"/>
              <a:t>词向量 </a:t>
            </a:r>
            <a:r>
              <a:rPr lang="en-US" altLang="zh-CN" dirty="0" smtClean="0"/>
              <a:t>Word</a:t>
            </a:r>
            <a:r>
              <a:rPr lang="zh-CN" altLang="en-US" dirty="0" smtClean="0"/>
              <a:t> </a:t>
            </a:r>
            <a:r>
              <a:rPr lang="en-US" altLang="zh-CN" dirty="0" smtClean="0"/>
              <a:t>Embedding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词是最基础的语言单元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5174738" y="3607276"/>
            <a:ext cx="3189248" cy="46612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5174738" y="8268486"/>
            <a:ext cx="660152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363986" y="3607276"/>
            <a:ext cx="3412274" cy="46612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5750886" y="7417278"/>
            <a:ext cx="5400905" cy="37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6334464" y="6569785"/>
            <a:ext cx="421516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6920523" y="5722292"/>
            <a:ext cx="29845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7428523" y="4975469"/>
            <a:ext cx="1930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221472" y="7668322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词</a:t>
            </a:r>
            <a:endParaRPr lang="en-US" sz="2000" dirty="0"/>
          </a:p>
        </p:txBody>
      </p:sp>
      <p:sp>
        <p:nvSpPr>
          <p:cNvPr id="33" name="TextBox 32"/>
          <p:cNvSpPr txBox="1"/>
          <p:nvPr/>
        </p:nvSpPr>
        <p:spPr>
          <a:xfrm>
            <a:off x="8102525" y="678511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mtClean="0"/>
              <a:t>短语</a:t>
            </a:r>
            <a:endParaRPr lang="en-US" sz="2000" dirty="0"/>
          </a:p>
        </p:txBody>
      </p:sp>
      <p:sp>
        <p:nvSpPr>
          <p:cNvPr id="34" name="TextBox 33"/>
          <p:cNvSpPr txBox="1"/>
          <p:nvPr/>
        </p:nvSpPr>
        <p:spPr>
          <a:xfrm>
            <a:off x="8088069" y="593165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句子</a:t>
            </a:r>
            <a:endParaRPr lang="en-US" sz="2000" dirty="0"/>
          </a:p>
        </p:txBody>
      </p:sp>
      <p:sp>
        <p:nvSpPr>
          <p:cNvPr id="35" name="TextBox 34"/>
          <p:cNvSpPr txBox="1"/>
          <p:nvPr/>
        </p:nvSpPr>
        <p:spPr>
          <a:xfrm>
            <a:off x="8088066" y="5142709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段落</a:t>
            </a:r>
            <a:endParaRPr lang="en-US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8044911" y="424352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篇章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483988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5838" y="5243512"/>
            <a:ext cx="15701961" cy="2177309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如何通过神经网络的方法训练得到一组词向量？</a:t>
            </a:r>
            <a:br>
              <a:rPr lang="zh-CN" altLang="en-US" dirty="0"/>
            </a:br>
            <a:r>
              <a:rPr lang="zh-CN" altLang="en-US" dirty="0"/>
              <a:t>如何训练得到一组好的词向量？</a:t>
            </a:r>
            <a:br>
              <a:rPr lang="zh-CN" altLang="en-US" dirty="0"/>
            </a:br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300"/>
            </a:lvl1pPr>
          </a:lstStyle>
          <a:p>
            <a:r>
              <a:t>如何训练得到一组词向量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92143" y="126436"/>
            <a:ext cx="14955977" cy="1248550"/>
          </a:xfrm>
        </p:spPr>
        <p:txBody>
          <a:bodyPr/>
          <a:lstStyle/>
          <a:p>
            <a:r>
              <a:rPr lang="zh-CN" altLang="en-US" dirty="0" smtClean="0"/>
              <a:t>语言模型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007643" y="6573230"/>
            <a:ext cx="866775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hangingPunct="1">
              <a:spcBef>
                <a:spcPct val="50000"/>
              </a:spcBef>
            </a:pP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珍</a:t>
            </a:r>
            <a:r>
              <a:rPr lang="en-US" altLang="zh-CN" b="1" dirty="0"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轩</a:t>
            </a:r>
            <a:r>
              <a:rPr lang="en-US" altLang="zh-CN" b="1" dirty="0"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食堂</a:t>
            </a:r>
            <a:r>
              <a:rPr lang="en-US" altLang="zh-CN" b="1" dirty="0"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欢迎</a:t>
            </a:r>
            <a:r>
              <a:rPr lang="en-US" altLang="zh-CN" b="1" dirty="0"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新老</a:t>
            </a:r>
            <a:r>
              <a:rPr lang="en-US" altLang="zh-CN" b="1" dirty="0"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师生</a:t>
            </a:r>
            <a:r>
              <a:rPr lang="en-US" altLang="zh-CN" b="1" dirty="0"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前来</a:t>
            </a:r>
            <a:r>
              <a:rPr lang="en-US" altLang="zh-CN" b="1" dirty="0"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就餐</a:t>
            </a:r>
            <a:endParaRPr lang="en-US" altLang="zh-CN" b="1" dirty="0">
              <a:latin typeface="黑体" pitchFamily="49" charset="-122"/>
              <a:ea typeface="黑体" pitchFamily="49" charset="-122"/>
            </a:endParaRPr>
          </a:p>
          <a:p>
            <a:pPr hangingPunct="1">
              <a:spcBef>
                <a:spcPct val="50000"/>
              </a:spcBef>
            </a:pP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珍</a:t>
            </a:r>
            <a:r>
              <a:rPr lang="en-US" altLang="zh-CN" b="1" dirty="0"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轩</a:t>
            </a:r>
            <a:r>
              <a:rPr lang="en-US" altLang="zh-CN" b="1" dirty="0"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食堂</a:t>
            </a:r>
            <a:r>
              <a:rPr lang="en-US" altLang="zh-CN" b="1" dirty="0"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欢迎</a:t>
            </a:r>
            <a:r>
              <a:rPr lang="en-US" altLang="zh-CN" b="1" dirty="0"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新老师</a:t>
            </a:r>
            <a:r>
              <a:rPr lang="en-US" altLang="zh-CN" b="1" dirty="0"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生前</a:t>
            </a:r>
            <a:r>
              <a:rPr lang="en-US" altLang="zh-CN" b="1" dirty="0"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来</a:t>
            </a:r>
            <a:r>
              <a:rPr lang="en-US" altLang="zh-CN" b="1" dirty="0"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就餐</a:t>
            </a:r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>
          <a:blip r:embed="rId2"/>
          <a:srcRect t="17002" b="17002"/>
          <a:stretch>
            <a:fillRect/>
          </a:stretch>
        </p:blipFill>
        <p:spPr>
          <a:xfrm>
            <a:off x="4226718" y="2596444"/>
            <a:ext cx="822960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9822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/>
          </p:cNvSpPr>
          <p:nvPr>
            <p:ph type="title" idx="4294967295"/>
          </p:nvPr>
        </p:nvSpPr>
        <p:spPr>
          <a:xfrm>
            <a:off x="1192143" y="126436"/>
            <a:ext cx="14955977" cy="1248550"/>
          </a:xfrm>
          <a:prstGeom prst="rect">
            <a:avLst/>
          </a:prstGeom>
        </p:spPr>
        <p:txBody>
          <a:bodyPr/>
          <a:lstStyle/>
          <a:p>
            <a:r>
              <a:t>语言模型</a:t>
            </a:r>
          </a:p>
        </p:txBody>
      </p:sp>
      <p:sp>
        <p:nvSpPr>
          <p:cNvPr id="318" name="Shape 31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目标：计算一个词串的概率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931" y="3520410"/>
            <a:ext cx="9296400" cy="47117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92143" y="126436"/>
            <a:ext cx="14955977" cy="1248550"/>
          </a:xfrm>
        </p:spPr>
        <p:txBody>
          <a:bodyPr/>
          <a:lstStyle/>
          <a:p>
            <a:r>
              <a:rPr lang="zh-CN" altLang="en-US" dirty="0" smtClean="0"/>
              <a:t>例子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92143" y="5516166"/>
            <a:ext cx="1533849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b="1" i="1" dirty="0">
                <a:latin typeface="黑体"/>
                <a:ea typeface="黑体"/>
                <a:cs typeface="黑体"/>
              </a:rPr>
              <a:t>p</a:t>
            </a:r>
            <a:r>
              <a:rPr lang="en-US" altLang="zh-CN" b="1" dirty="0">
                <a:latin typeface="黑体"/>
                <a:ea typeface="黑体"/>
                <a:cs typeface="黑体"/>
              </a:rPr>
              <a:t>(Seg1) =</a:t>
            </a:r>
            <a:r>
              <a:rPr lang="en-US" altLang="zh-CN" b="1" i="1" dirty="0">
                <a:latin typeface="黑体"/>
                <a:ea typeface="黑体"/>
                <a:cs typeface="黑体"/>
              </a:rPr>
              <a:t>p</a:t>
            </a:r>
            <a:r>
              <a:rPr lang="en-US" altLang="zh-CN" b="1" dirty="0">
                <a:latin typeface="黑体"/>
                <a:ea typeface="黑体"/>
                <a:cs typeface="黑体"/>
              </a:rPr>
              <a:t>(</a:t>
            </a:r>
            <a:r>
              <a:rPr lang="zh-CN" altLang="en-US" b="1" dirty="0">
                <a:latin typeface="黑体"/>
                <a:ea typeface="黑体"/>
                <a:cs typeface="黑体"/>
              </a:rPr>
              <a:t>他</a:t>
            </a:r>
            <a:r>
              <a:rPr lang="en-US" altLang="zh-CN" b="1" dirty="0">
                <a:latin typeface="黑体"/>
                <a:ea typeface="黑体"/>
                <a:cs typeface="黑体"/>
              </a:rPr>
              <a:t>|&lt;BOS&gt;)×</a:t>
            </a:r>
            <a:r>
              <a:rPr lang="en-US" altLang="zh-CN" b="1" i="1" dirty="0">
                <a:latin typeface="黑体"/>
                <a:ea typeface="黑体"/>
                <a:cs typeface="黑体"/>
              </a:rPr>
              <a:t>p</a:t>
            </a:r>
            <a:r>
              <a:rPr lang="en-US" altLang="zh-CN" b="1" dirty="0">
                <a:latin typeface="黑体"/>
                <a:ea typeface="黑体"/>
                <a:cs typeface="黑体"/>
              </a:rPr>
              <a:t>(</a:t>
            </a:r>
            <a:r>
              <a:rPr lang="zh-CN" altLang="en-US" b="1" dirty="0">
                <a:latin typeface="黑体"/>
                <a:ea typeface="黑体"/>
                <a:cs typeface="黑体"/>
              </a:rPr>
              <a:t>是</a:t>
            </a:r>
            <a:r>
              <a:rPr lang="en-US" altLang="zh-CN" b="1" dirty="0">
                <a:latin typeface="黑体"/>
                <a:ea typeface="黑体"/>
                <a:cs typeface="黑体"/>
              </a:rPr>
              <a:t>|</a:t>
            </a:r>
            <a:r>
              <a:rPr lang="zh-CN" altLang="en-US" b="1" dirty="0">
                <a:latin typeface="黑体"/>
                <a:ea typeface="黑体"/>
                <a:cs typeface="黑体"/>
              </a:rPr>
              <a:t>他</a:t>
            </a:r>
            <a:r>
              <a:rPr lang="en-US" altLang="zh-CN" b="1" dirty="0">
                <a:latin typeface="黑体"/>
                <a:ea typeface="黑体"/>
                <a:cs typeface="黑体"/>
              </a:rPr>
              <a:t>)×</a:t>
            </a:r>
            <a:r>
              <a:rPr lang="en-US" altLang="zh-CN" b="1" i="1" dirty="0">
                <a:latin typeface="黑体"/>
                <a:ea typeface="黑体"/>
                <a:cs typeface="黑体"/>
              </a:rPr>
              <a:t>p</a:t>
            </a:r>
            <a:r>
              <a:rPr lang="en-US" altLang="zh-CN" b="1" dirty="0">
                <a:latin typeface="黑体"/>
                <a:ea typeface="黑体"/>
                <a:cs typeface="黑体"/>
              </a:rPr>
              <a:t>(</a:t>
            </a:r>
            <a:r>
              <a:rPr lang="zh-CN" altLang="en-US" b="1" dirty="0">
                <a:latin typeface="黑体"/>
                <a:ea typeface="黑体"/>
                <a:cs typeface="黑体"/>
              </a:rPr>
              <a:t>研究生</a:t>
            </a:r>
            <a:r>
              <a:rPr lang="en-US" altLang="zh-CN" b="1" dirty="0">
                <a:latin typeface="黑体"/>
                <a:ea typeface="黑体"/>
                <a:cs typeface="黑体"/>
              </a:rPr>
              <a:t>|</a:t>
            </a:r>
            <a:r>
              <a:rPr lang="zh-CN" altLang="en-US" b="1" dirty="0">
                <a:latin typeface="黑体"/>
                <a:ea typeface="黑体"/>
                <a:cs typeface="黑体"/>
              </a:rPr>
              <a:t>是</a:t>
            </a:r>
            <a:r>
              <a:rPr lang="en-US" altLang="zh-CN" b="1" dirty="0">
                <a:latin typeface="黑体"/>
                <a:ea typeface="黑体"/>
                <a:cs typeface="黑体"/>
              </a:rPr>
              <a:t>)×</a:t>
            </a:r>
            <a:r>
              <a:rPr lang="en-US" altLang="zh-CN" b="1" i="1" dirty="0">
                <a:latin typeface="黑体"/>
                <a:ea typeface="黑体"/>
                <a:cs typeface="黑体"/>
              </a:rPr>
              <a:t>p</a:t>
            </a:r>
            <a:r>
              <a:rPr lang="en-US" altLang="zh-CN" b="1" dirty="0">
                <a:latin typeface="黑体"/>
                <a:ea typeface="黑体"/>
                <a:cs typeface="黑体"/>
              </a:rPr>
              <a:t>(</a:t>
            </a:r>
            <a:r>
              <a:rPr lang="zh-CN" altLang="en-US" b="1" dirty="0">
                <a:latin typeface="黑体"/>
                <a:ea typeface="黑体"/>
                <a:cs typeface="黑体"/>
              </a:rPr>
              <a:t>物</a:t>
            </a:r>
            <a:r>
              <a:rPr lang="en-US" altLang="zh-CN" b="1" dirty="0">
                <a:latin typeface="黑体"/>
                <a:ea typeface="黑体"/>
                <a:cs typeface="黑体"/>
              </a:rPr>
              <a:t>|</a:t>
            </a:r>
            <a:r>
              <a:rPr lang="zh-CN" altLang="en-US" b="1" dirty="0">
                <a:latin typeface="黑体"/>
                <a:ea typeface="黑体"/>
                <a:cs typeface="黑体"/>
              </a:rPr>
              <a:t>研究生</a:t>
            </a:r>
            <a:r>
              <a:rPr lang="en-US" altLang="zh-CN" b="1" dirty="0">
                <a:latin typeface="黑体"/>
                <a:ea typeface="黑体"/>
                <a:cs typeface="黑体"/>
              </a:rPr>
              <a:t>)×</a:t>
            </a:r>
            <a:r>
              <a:rPr lang="en-US" altLang="zh-CN" b="1" i="1" dirty="0">
                <a:latin typeface="黑体"/>
                <a:ea typeface="黑体"/>
                <a:cs typeface="黑体"/>
              </a:rPr>
              <a:t>p</a:t>
            </a:r>
            <a:r>
              <a:rPr lang="en-US" altLang="zh-CN" b="1" dirty="0">
                <a:latin typeface="黑体"/>
                <a:ea typeface="黑体"/>
                <a:cs typeface="黑体"/>
              </a:rPr>
              <a:t>(</a:t>
            </a:r>
            <a:r>
              <a:rPr lang="zh-CN" altLang="en-US" b="1" dirty="0">
                <a:latin typeface="黑体"/>
                <a:ea typeface="黑体"/>
                <a:cs typeface="黑体"/>
              </a:rPr>
              <a:t>的</a:t>
            </a:r>
            <a:r>
              <a:rPr lang="en-US" altLang="zh-CN" b="1" dirty="0">
                <a:latin typeface="黑体"/>
                <a:ea typeface="黑体"/>
                <a:cs typeface="黑体"/>
              </a:rPr>
              <a:t>|</a:t>
            </a:r>
            <a:r>
              <a:rPr lang="zh-CN" altLang="en-US" b="1" dirty="0">
                <a:latin typeface="黑体"/>
                <a:ea typeface="黑体"/>
                <a:cs typeface="黑体"/>
              </a:rPr>
              <a:t>物</a:t>
            </a:r>
            <a:r>
              <a:rPr lang="en-US" altLang="zh-CN" b="1" dirty="0">
                <a:latin typeface="黑体"/>
                <a:ea typeface="黑体"/>
                <a:cs typeface="黑体"/>
              </a:rPr>
              <a:t>)×</a:t>
            </a:r>
            <a:r>
              <a:rPr lang="en-US" altLang="zh-CN" b="1" i="1" dirty="0">
                <a:latin typeface="黑体"/>
                <a:ea typeface="黑体"/>
                <a:cs typeface="黑体"/>
              </a:rPr>
              <a:t>p</a:t>
            </a:r>
            <a:r>
              <a:rPr lang="en-US" altLang="zh-CN" b="1" dirty="0">
                <a:latin typeface="黑体"/>
                <a:ea typeface="黑体"/>
                <a:cs typeface="黑体"/>
              </a:rPr>
              <a:t>(</a:t>
            </a:r>
            <a:r>
              <a:rPr lang="zh-CN" altLang="en-US" b="1" dirty="0">
                <a:latin typeface="黑体"/>
                <a:ea typeface="黑体"/>
                <a:cs typeface="黑体"/>
              </a:rPr>
              <a:t>的</a:t>
            </a:r>
            <a:r>
              <a:rPr lang="en-US" altLang="zh-CN" b="1" dirty="0">
                <a:latin typeface="黑体"/>
                <a:ea typeface="黑体"/>
                <a:cs typeface="黑体"/>
              </a:rPr>
              <a:t>|&lt;EOS&gt;)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b="1" i="1" dirty="0">
                <a:latin typeface="黑体"/>
                <a:ea typeface="黑体"/>
                <a:cs typeface="黑体"/>
              </a:rPr>
              <a:t>p</a:t>
            </a:r>
            <a:r>
              <a:rPr lang="en-US" altLang="zh-CN" b="1" dirty="0">
                <a:latin typeface="黑体"/>
                <a:ea typeface="黑体"/>
                <a:cs typeface="黑体"/>
              </a:rPr>
              <a:t>(Seg2) = </a:t>
            </a:r>
            <a:r>
              <a:rPr lang="en-US" altLang="zh-CN" b="1" i="1" dirty="0">
                <a:latin typeface="黑体"/>
                <a:ea typeface="黑体"/>
                <a:cs typeface="黑体"/>
              </a:rPr>
              <a:t>p</a:t>
            </a:r>
            <a:r>
              <a:rPr lang="en-US" altLang="zh-CN" b="1" dirty="0">
                <a:latin typeface="黑体"/>
                <a:ea typeface="黑体"/>
                <a:cs typeface="黑体"/>
              </a:rPr>
              <a:t>(</a:t>
            </a:r>
            <a:r>
              <a:rPr lang="zh-CN" altLang="en-US" b="1" dirty="0">
                <a:latin typeface="黑体"/>
                <a:ea typeface="黑体"/>
                <a:cs typeface="黑体"/>
              </a:rPr>
              <a:t>他</a:t>
            </a:r>
            <a:r>
              <a:rPr lang="en-US" altLang="zh-CN" b="1" dirty="0">
                <a:latin typeface="黑体"/>
                <a:ea typeface="黑体"/>
                <a:cs typeface="黑体"/>
              </a:rPr>
              <a:t>|&lt;BOS&gt;)×</a:t>
            </a:r>
            <a:r>
              <a:rPr lang="en-US" altLang="zh-CN" b="1" i="1" dirty="0">
                <a:latin typeface="黑体"/>
                <a:ea typeface="黑体"/>
                <a:cs typeface="黑体"/>
              </a:rPr>
              <a:t>p</a:t>
            </a:r>
            <a:r>
              <a:rPr lang="en-US" altLang="zh-CN" b="1" dirty="0">
                <a:latin typeface="黑体"/>
                <a:ea typeface="黑体"/>
                <a:cs typeface="黑体"/>
              </a:rPr>
              <a:t>(</a:t>
            </a:r>
            <a:r>
              <a:rPr lang="zh-CN" altLang="en-US" b="1" dirty="0">
                <a:latin typeface="黑体"/>
                <a:ea typeface="黑体"/>
                <a:cs typeface="黑体"/>
              </a:rPr>
              <a:t>是</a:t>
            </a:r>
            <a:r>
              <a:rPr lang="en-US" altLang="zh-CN" b="1" dirty="0">
                <a:latin typeface="黑体"/>
                <a:ea typeface="黑体"/>
                <a:cs typeface="黑体"/>
              </a:rPr>
              <a:t>|</a:t>
            </a:r>
            <a:r>
              <a:rPr lang="zh-CN" altLang="en-US" b="1" dirty="0">
                <a:latin typeface="黑体"/>
                <a:ea typeface="黑体"/>
                <a:cs typeface="黑体"/>
              </a:rPr>
              <a:t>他</a:t>
            </a:r>
            <a:r>
              <a:rPr lang="en-US" altLang="zh-CN" b="1" dirty="0">
                <a:latin typeface="黑体"/>
                <a:ea typeface="黑体"/>
                <a:cs typeface="黑体"/>
              </a:rPr>
              <a:t>)×</a:t>
            </a:r>
            <a:r>
              <a:rPr lang="en-US" altLang="zh-CN" b="1" i="1" dirty="0">
                <a:latin typeface="黑体"/>
                <a:ea typeface="黑体"/>
                <a:cs typeface="黑体"/>
              </a:rPr>
              <a:t>p</a:t>
            </a:r>
            <a:r>
              <a:rPr lang="en-US" altLang="zh-CN" b="1" dirty="0">
                <a:latin typeface="黑体"/>
                <a:ea typeface="黑体"/>
                <a:cs typeface="黑体"/>
              </a:rPr>
              <a:t>(</a:t>
            </a:r>
            <a:r>
              <a:rPr lang="zh-CN" altLang="en-US" b="1" dirty="0">
                <a:latin typeface="黑体"/>
                <a:ea typeface="黑体"/>
                <a:cs typeface="黑体"/>
              </a:rPr>
              <a:t>研究</a:t>
            </a:r>
            <a:r>
              <a:rPr lang="en-US" altLang="zh-CN" b="1" dirty="0">
                <a:latin typeface="黑体"/>
                <a:ea typeface="黑体"/>
                <a:cs typeface="黑体"/>
              </a:rPr>
              <a:t>|</a:t>
            </a:r>
            <a:r>
              <a:rPr lang="zh-CN" altLang="en-US" b="1" dirty="0">
                <a:latin typeface="黑体"/>
                <a:ea typeface="黑体"/>
                <a:cs typeface="黑体"/>
              </a:rPr>
              <a:t>是</a:t>
            </a:r>
            <a:r>
              <a:rPr lang="en-US" altLang="zh-CN" b="1" dirty="0">
                <a:latin typeface="黑体"/>
                <a:ea typeface="黑体"/>
                <a:cs typeface="黑体"/>
              </a:rPr>
              <a:t>)×</a:t>
            </a:r>
            <a:r>
              <a:rPr lang="en-US" altLang="zh-CN" b="1" i="1" dirty="0">
                <a:latin typeface="黑体"/>
                <a:ea typeface="黑体"/>
                <a:cs typeface="黑体"/>
              </a:rPr>
              <a:t>p</a:t>
            </a:r>
            <a:r>
              <a:rPr lang="en-US" altLang="zh-CN" b="1" dirty="0">
                <a:latin typeface="黑体"/>
                <a:ea typeface="黑体"/>
                <a:cs typeface="黑体"/>
              </a:rPr>
              <a:t>(</a:t>
            </a:r>
            <a:r>
              <a:rPr lang="zh-CN" altLang="en-US" b="1" dirty="0">
                <a:latin typeface="黑体"/>
                <a:ea typeface="黑体"/>
                <a:cs typeface="黑体"/>
              </a:rPr>
              <a:t>生物</a:t>
            </a:r>
            <a:r>
              <a:rPr lang="en-US" altLang="zh-CN" b="1" dirty="0">
                <a:latin typeface="黑体"/>
                <a:ea typeface="黑体"/>
                <a:cs typeface="黑体"/>
              </a:rPr>
              <a:t>|</a:t>
            </a:r>
            <a:r>
              <a:rPr lang="zh-CN" altLang="en-US" b="1" dirty="0">
                <a:latin typeface="黑体"/>
                <a:ea typeface="黑体"/>
                <a:cs typeface="黑体"/>
              </a:rPr>
              <a:t>研究</a:t>
            </a:r>
            <a:r>
              <a:rPr lang="en-US" altLang="zh-CN" b="1" dirty="0">
                <a:latin typeface="黑体"/>
                <a:ea typeface="黑体"/>
                <a:cs typeface="黑体"/>
              </a:rPr>
              <a:t>)×</a:t>
            </a:r>
            <a:r>
              <a:rPr lang="en-US" altLang="zh-CN" b="1" i="1" dirty="0">
                <a:latin typeface="黑体"/>
                <a:ea typeface="黑体"/>
                <a:cs typeface="黑体"/>
              </a:rPr>
              <a:t>p</a:t>
            </a:r>
            <a:r>
              <a:rPr lang="en-US" altLang="zh-CN" b="1" dirty="0">
                <a:latin typeface="黑体"/>
                <a:ea typeface="黑体"/>
                <a:cs typeface="黑体"/>
              </a:rPr>
              <a:t>(</a:t>
            </a:r>
            <a:r>
              <a:rPr lang="zh-CN" altLang="en-US" b="1" dirty="0">
                <a:latin typeface="黑体"/>
                <a:ea typeface="黑体"/>
                <a:cs typeface="黑体"/>
              </a:rPr>
              <a:t>的</a:t>
            </a:r>
            <a:r>
              <a:rPr lang="en-US" altLang="zh-CN" b="1" dirty="0">
                <a:latin typeface="黑体"/>
                <a:ea typeface="黑体"/>
                <a:cs typeface="黑体"/>
              </a:rPr>
              <a:t>|</a:t>
            </a:r>
            <a:r>
              <a:rPr lang="zh-CN" altLang="en-US" b="1" dirty="0">
                <a:latin typeface="黑体"/>
                <a:ea typeface="黑体"/>
                <a:cs typeface="黑体"/>
              </a:rPr>
              <a:t>生物</a:t>
            </a:r>
            <a:r>
              <a:rPr lang="en-US" altLang="zh-CN" b="1" dirty="0">
                <a:latin typeface="黑体"/>
                <a:ea typeface="黑体"/>
                <a:cs typeface="黑体"/>
              </a:rPr>
              <a:t>)×</a:t>
            </a:r>
            <a:r>
              <a:rPr lang="en-US" altLang="zh-CN" b="1" i="1" dirty="0">
                <a:latin typeface="黑体"/>
                <a:ea typeface="黑体"/>
                <a:cs typeface="黑体"/>
              </a:rPr>
              <a:t>p</a:t>
            </a:r>
            <a:r>
              <a:rPr lang="en-US" altLang="zh-CN" b="1" dirty="0">
                <a:latin typeface="黑体"/>
                <a:ea typeface="黑体"/>
                <a:cs typeface="黑体"/>
              </a:rPr>
              <a:t>(</a:t>
            </a:r>
            <a:r>
              <a:rPr lang="zh-CN" altLang="en-US" b="1" dirty="0">
                <a:latin typeface="黑体"/>
                <a:ea typeface="黑体"/>
                <a:cs typeface="黑体"/>
              </a:rPr>
              <a:t>的</a:t>
            </a:r>
            <a:r>
              <a:rPr lang="en-US" altLang="zh-CN" b="1" dirty="0">
                <a:latin typeface="黑体"/>
                <a:ea typeface="黑体"/>
                <a:cs typeface="黑体"/>
              </a:rPr>
              <a:t>|&lt;EOS&gt;)</a:t>
            </a:r>
          </a:p>
        </p:txBody>
      </p:sp>
      <p:sp>
        <p:nvSpPr>
          <p:cNvPr id="5" name="Rectangle 4"/>
          <p:cNvSpPr/>
          <p:nvPr/>
        </p:nvSpPr>
        <p:spPr>
          <a:xfrm>
            <a:off x="1000883" y="2596444"/>
            <a:ext cx="1533849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i="1" dirty="0" smtClean="0">
                <a:latin typeface="黑体"/>
                <a:ea typeface="黑体"/>
                <a:cs typeface="黑体"/>
              </a:rPr>
              <a:t>他是研究生物的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b="1" dirty="0" smtClean="0">
                <a:latin typeface="黑体"/>
                <a:ea typeface="黑体"/>
                <a:cs typeface="黑体"/>
              </a:rPr>
              <a:t>他 是 研究生 物 的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b="1" dirty="0" smtClean="0">
                <a:latin typeface="黑体"/>
                <a:ea typeface="黑体"/>
                <a:cs typeface="黑体"/>
              </a:rPr>
              <a:t>他 是 研究 生物 的</a:t>
            </a:r>
            <a:endParaRPr lang="en-US" altLang="zh-CN" b="1" dirty="0"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9417978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1192143" y="126436"/>
            <a:ext cx="14955977" cy="1248550"/>
          </a:xfrm>
        </p:spPr>
        <p:txBody>
          <a:bodyPr/>
          <a:lstStyle/>
          <a:p>
            <a:r>
              <a:rPr lang="zh-CN" altLang="en-US" dirty="0" smtClean="0"/>
              <a:t>语言模型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5699592" y="3505153"/>
            <a:ext cx="2160494" cy="14164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Representation</a:t>
            </a:r>
            <a:endParaRPr lang="zh-CN" altLang="en-US" dirty="0"/>
          </a:p>
        </p:txBody>
      </p:sp>
      <p:sp>
        <p:nvSpPr>
          <p:cNvPr id="7" name="矩形 4"/>
          <p:cNvSpPr/>
          <p:nvPr/>
        </p:nvSpPr>
        <p:spPr>
          <a:xfrm>
            <a:off x="8792415" y="3505153"/>
            <a:ext cx="2160494" cy="141642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Classifier</a:t>
            </a:r>
            <a:endParaRPr lang="zh-CN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317" y="5773868"/>
            <a:ext cx="2909422" cy="8025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0131" y="5746169"/>
            <a:ext cx="2726071" cy="8387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9739" y="5879475"/>
            <a:ext cx="735105" cy="6014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1317" y="7072868"/>
            <a:ext cx="5093237" cy="86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970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/>
          </p:cNvSpPr>
          <p:nvPr>
            <p:ph type="title" idx="4294967295"/>
          </p:nvPr>
        </p:nvSpPr>
        <p:spPr>
          <a:xfrm>
            <a:off x="1192143" y="126436"/>
            <a:ext cx="14955977" cy="1248550"/>
          </a:xfrm>
          <a:prstGeom prst="rect">
            <a:avLst/>
          </a:prstGeom>
        </p:spPr>
        <p:txBody>
          <a:bodyPr/>
          <a:lstStyle/>
          <a:p>
            <a:r>
              <a:t>NNLM</a:t>
            </a:r>
          </a:p>
        </p:txBody>
      </p:sp>
      <p:sp>
        <p:nvSpPr>
          <p:cNvPr id="324" name="Shape 32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444500" indent="-444500">
              <a:spcBef>
                <a:spcPts val="1700"/>
              </a:spcBef>
              <a:defRPr sz="3200"/>
            </a:lvl1pPr>
          </a:lstStyle>
          <a:p>
            <a:r>
              <a:t>Neural Network Language Model [Y.Bengio et al. 2003]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604" y="3431177"/>
            <a:ext cx="5765671" cy="5353837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fill="hold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/>
          </p:cNvSpPr>
          <p:nvPr>
            <p:ph type="title" idx="4294967295"/>
          </p:nvPr>
        </p:nvSpPr>
        <p:spPr>
          <a:xfrm>
            <a:off x="1192143" y="126436"/>
            <a:ext cx="14955977" cy="1248550"/>
          </a:xfrm>
          <a:prstGeom prst="rect">
            <a:avLst/>
          </a:prstGeom>
        </p:spPr>
        <p:txBody>
          <a:bodyPr/>
          <a:lstStyle/>
          <a:p>
            <a:r>
              <a:t>NNLM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143" y="2450509"/>
            <a:ext cx="14311700" cy="614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92268"/>
      </p:ext>
    </p:extLst>
  </p:cSld>
  <p:clrMapOvr>
    <a:masterClrMapping/>
  </p:clrMapOvr>
  <p:transition spd="slow"/>
  <p:timing>
    <p:tnLst>
      <p:par>
        <p:cTn id="1" dur="indefinite" restart="never" fill="hold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187" y="5209959"/>
            <a:ext cx="4495570" cy="1421092"/>
          </a:xfrm>
          <a:prstGeom prst="rect">
            <a:avLst/>
          </a:prstGeom>
        </p:spPr>
      </p:pic>
      <p:sp>
        <p:nvSpPr>
          <p:cNvPr id="341" name="Shape 341"/>
          <p:cNvSpPr>
            <a:spLocks noGrp="1"/>
          </p:cNvSpPr>
          <p:nvPr>
            <p:ph type="title" idx="4294967295"/>
          </p:nvPr>
        </p:nvSpPr>
        <p:spPr>
          <a:xfrm>
            <a:off x="1192143" y="126436"/>
            <a:ext cx="14955977" cy="1248550"/>
          </a:xfrm>
          <a:prstGeom prst="rect">
            <a:avLst/>
          </a:prstGeom>
        </p:spPr>
        <p:txBody>
          <a:bodyPr/>
          <a:lstStyle/>
          <a:p>
            <a:r>
              <a:t>LBL</a:t>
            </a:r>
          </a:p>
        </p:txBody>
      </p:sp>
      <p:sp>
        <p:nvSpPr>
          <p:cNvPr id="342" name="Shape 3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444500" indent="-444500">
              <a:spcBef>
                <a:spcPts val="1700"/>
              </a:spcBef>
              <a:defRPr sz="3200"/>
            </a:lvl1pPr>
          </a:lstStyle>
          <a:p>
            <a:r>
              <a:t>Log-bilinear Language Model[A. Mnih &amp; G. Hinton, 2007]</a:t>
            </a:r>
          </a:p>
        </p:txBody>
      </p:sp>
      <p:grpSp>
        <p:nvGrpSpPr>
          <p:cNvPr id="350" name="Group 350"/>
          <p:cNvGrpSpPr/>
          <p:nvPr/>
        </p:nvGrpSpPr>
        <p:grpSpPr>
          <a:xfrm>
            <a:off x="12154308" y="4618639"/>
            <a:ext cx="2003160" cy="1014865"/>
            <a:chOff x="-173941" y="21099"/>
            <a:chExt cx="2003158" cy="1014864"/>
          </a:xfrm>
        </p:grpSpPr>
        <p:sp>
          <p:nvSpPr>
            <p:cNvPr id="347" name="Shape 347"/>
            <p:cNvSpPr/>
            <p:nvPr/>
          </p:nvSpPr>
          <p:spPr>
            <a:xfrm>
              <a:off x="1072601" y="21099"/>
              <a:ext cx="756616" cy="3642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700"/>
              </a:lvl1pPr>
            </a:lstStyle>
            <a:p>
              <a:r>
                <a:t>词汇表</a:t>
              </a:r>
            </a:p>
          </p:txBody>
        </p:sp>
        <p:sp>
          <p:nvSpPr>
            <p:cNvPr id="348" name="Shape 348"/>
            <p:cNvSpPr/>
            <p:nvPr/>
          </p:nvSpPr>
          <p:spPr>
            <a:xfrm flipV="1">
              <a:off x="-173941" y="259619"/>
              <a:ext cx="1308475" cy="77634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 sz="2400"/>
            </a:p>
          </p:txBody>
        </p:sp>
        <p:sp>
          <p:nvSpPr>
            <p:cNvPr id="349" name="Shape 349"/>
            <p:cNvSpPr/>
            <p:nvPr/>
          </p:nvSpPr>
          <p:spPr>
            <a:xfrm flipV="1">
              <a:off x="1172316" y="364100"/>
              <a:ext cx="202164" cy="67186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 sz="2400"/>
            </a:p>
          </p:txBody>
        </p:sp>
      </p:grpSp>
      <p:grpSp>
        <p:nvGrpSpPr>
          <p:cNvPr id="354" name="Group 354"/>
          <p:cNvGrpSpPr/>
          <p:nvPr/>
        </p:nvGrpSpPr>
        <p:grpSpPr>
          <a:xfrm>
            <a:off x="11325311" y="4618638"/>
            <a:ext cx="1815394" cy="1014864"/>
            <a:chOff x="584" y="21099"/>
            <a:chExt cx="1815393" cy="1014863"/>
          </a:xfrm>
        </p:grpSpPr>
        <p:sp>
          <p:nvSpPr>
            <p:cNvPr id="351" name="Shape 351"/>
            <p:cNvSpPr/>
            <p:nvPr/>
          </p:nvSpPr>
          <p:spPr>
            <a:xfrm>
              <a:off x="584" y="21099"/>
              <a:ext cx="1192633" cy="3642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700"/>
              </a:lvl1pPr>
            </a:lstStyle>
            <a:p>
              <a:r>
                <a:t>词向量矩阵</a:t>
              </a:r>
            </a:p>
          </p:txBody>
        </p:sp>
        <p:sp>
          <p:nvSpPr>
            <p:cNvPr id="352" name="Shape 352"/>
            <p:cNvSpPr/>
            <p:nvPr/>
          </p:nvSpPr>
          <p:spPr>
            <a:xfrm flipH="1" flipV="1">
              <a:off x="644092" y="204210"/>
              <a:ext cx="549126" cy="8317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 sz="2400"/>
            </a:p>
          </p:txBody>
        </p:sp>
        <p:sp>
          <p:nvSpPr>
            <p:cNvPr id="353" name="Shape 353"/>
            <p:cNvSpPr/>
            <p:nvPr/>
          </p:nvSpPr>
          <p:spPr>
            <a:xfrm flipH="1" flipV="1">
              <a:off x="829581" y="331212"/>
              <a:ext cx="986396" cy="6360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 sz="240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671" y="4063669"/>
            <a:ext cx="3784600" cy="3149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5328" y="3661680"/>
            <a:ext cx="5567030" cy="442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1460" y="7327735"/>
            <a:ext cx="5243503" cy="41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68566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" grpId="0" animBg="1" advAuto="0"/>
      <p:bldP spid="354" grpId="0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>
            <a:spLocks noGrp="1"/>
          </p:cNvSpPr>
          <p:nvPr>
            <p:ph type="title" idx="4294967295"/>
          </p:nvPr>
        </p:nvSpPr>
        <p:spPr>
          <a:xfrm>
            <a:off x="1192143" y="126436"/>
            <a:ext cx="14955977" cy="1248550"/>
          </a:xfrm>
          <a:prstGeom prst="rect">
            <a:avLst/>
          </a:prstGeom>
        </p:spPr>
        <p:txBody>
          <a:bodyPr/>
          <a:lstStyle/>
          <a:p>
            <a:r>
              <a:t>CBOW / Skip-gram</a:t>
            </a:r>
          </a:p>
        </p:txBody>
      </p:sp>
      <p:sp>
        <p:nvSpPr>
          <p:cNvPr id="370" name="Shape 37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700"/>
              </a:spcBef>
            </a:pPr>
            <a:r>
              <a:t>Word2Vector</a:t>
            </a:r>
          </a:p>
          <a:p>
            <a:pPr lvl="1">
              <a:spcBef>
                <a:spcPts val="1700"/>
              </a:spcBef>
            </a:pPr>
            <a:r>
              <a:t>去除隐藏层</a:t>
            </a:r>
          </a:p>
          <a:p>
            <a:pPr lvl="1">
              <a:spcBef>
                <a:spcPts val="1700"/>
              </a:spcBef>
            </a:pPr>
            <a:r>
              <a:t>去除词序</a:t>
            </a:r>
          </a:p>
        </p:txBody>
      </p:sp>
      <p:sp>
        <p:nvSpPr>
          <p:cNvPr id="371" name="Shape 371"/>
          <p:cNvSpPr/>
          <p:nvPr/>
        </p:nvSpPr>
        <p:spPr>
          <a:xfrm>
            <a:off x="10969043" y="2000132"/>
            <a:ext cx="360040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 defTabSz="914400">
              <a:defRPr sz="18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/>
              <a:t>[T. Mikolov et al, ICLR 2013]</a:t>
            </a:r>
          </a:p>
        </p:txBody>
      </p:sp>
      <p:sp>
        <p:nvSpPr>
          <p:cNvPr id="373" name="Shape 373"/>
          <p:cNvSpPr/>
          <p:nvPr/>
        </p:nvSpPr>
        <p:spPr>
          <a:xfrm>
            <a:off x="7307838" y="8757301"/>
            <a:ext cx="320856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lvl="1" indent="457200" algn="l" defTabSz="914400"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sz="1800"/>
              <a:t>Continuous Bag-of-Words</a:t>
            </a:r>
          </a:p>
        </p:txBody>
      </p:sp>
      <p:sp>
        <p:nvSpPr>
          <p:cNvPr id="374" name="Shape 374"/>
          <p:cNvSpPr/>
          <p:nvPr/>
        </p:nvSpPr>
        <p:spPr>
          <a:xfrm>
            <a:off x="11678888" y="8757301"/>
            <a:ext cx="160556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lvl="1" indent="457200" algn="l" defTabSz="914400"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sz="1800"/>
              <a:t>Skip-gram</a:t>
            </a:r>
          </a:p>
        </p:txBody>
      </p:sp>
      <p:sp>
        <p:nvSpPr>
          <p:cNvPr id="375" name="Shape 375"/>
          <p:cNvSpPr/>
          <p:nvPr/>
        </p:nvSpPr>
        <p:spPr>
          <a:xfrm>
            <a:off x="9168336" y="2887211"/>
            <a:ext cx="3888433" cy="1323439"/>
          </a:xfrm>
          <a:prstGeom prst="rect">
            <a:avLst/>
          </a:prstGeom>
          <a:ln w="3175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研表究明，汉字序顺并不定一影阅响读！事证实明了也许当你看这完句话之后才发字现都乱是的。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247" y="5221610"/>
            <a:ext cx="4982110" cy="35356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163" y="4678661"/>
            <a:ext cx="73279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089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92143" y="126436"/>
            <a:ext cx="14955977" cy="1248550"/>
          </a:xfrm>
        </p:spPr>
        <p:txBody>
          <a:bodyPr/>
          <a:lstStyle/>
          <a:p>
            <a:r>
              <a:rPr lang="zh-CN" altLang="en-US" dirty="0" smtClean="0"/>
              <a:t>词是自然语言处理的基础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文本分类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33258" y="4233703"/>
            <a:ext cx="451860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i="1" dirty="0">
                <a:solidFill>
                  <a:srgbClr val="FF0000"/>
                </a:solidFill>
                <a:latin typeface="隶书" charset="0"/>
                <a:ea typeface="隶书" charset="0"/>
              </a:rPr>
              <a:t>诺基亚</a:t>
            </a:r>
            <a:r>
              <a:rPr lang="en-US" altLang="zh-CN" i="1" dirty="0">
                <a:solidFill>
                  <a:srgbClr val="FF0000"/>
                </a:solidFill>
                <a:latin typeface="隶书" charset="0"/>
                <a:ea typeface="隶书" charset="0"/>
              </a:rPr>
              <a:t>5800</a:t>
            </a:r>
            <a:r>
              <a:rPr lang="zh-CN" altLang="zh-CN" i="1" dirty="0">
                <a:solidFill>
                  <a:srgbClr val="FF0000"/>
                </a:solidFill>
                <a:latin typeface="隶书" charset="0"/>
                <a:ea typeface="隶书" charset="0"/>
              </a:rPr>
              <a:t>屏幕很好，操作也很方便，通话质量也不错，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628899" y="3371928"/>
            <a:ext cx="214680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zh-CN" sz="2000" i="1" dirty="0" smtClean="0">
                <a:solidFill>
                  <a:srgbClr val="FF0000"/>
                </a:solidFill>
                <a:latin typeface="隶书" charset="0"/>
                <a:ea typeface="隶书" charset="0"/>
              </a:rPr>
              <a:t>诺基亚</a:t>
            </a:r>
            <a:r>
              <a:rPr lang="zh-CN" altLang="en-US" sz="2000" i="1" dirty="0" smtClean="0">
                <a:solidFill>
                  <a:srgbClr val="FF0000"/>
                </a:solidFill>
                <a:latin typeface="隶书" charset="0"/>
                <a:ea typeface="隶书" charset="0"/>
              </a:rPr>
              <a:t>      </a:t>
            </a:r>
            <a:r>
              <a:rPr lang="en-US" altLang="zh-CN" sz="2000" i="1" dirty="0" smtClean="0">
                <a:solidFill>
                  <a:srgbClr val="FF0000"/>
                </a:solidFill>
                <a:latin typeface="隶书" charset="0"/>
                <a:ea typeface="隶书" charset="0"/>
              </a:rPr>
              <a:t>1</a:t>
            </a:r>
            <a:endParaRPr lang="zh-CN" altLang="en-US" sz="2000" i="1" dirty="0" smtClean="0">
              <a:solidFill>
                <a:srgbClr val="FF0000"/>
              </a:solidFill>
              <a:latin typeface="隶书" charset="0"/>
              <a:ea typeface="隶书" charset="0"/>
            </a:endParaRPr>
          </a:p>
          <a:p>
            <a:pPr algn="l"/>
            <a:r>
              <a:rPr lang="en-US" altLang="zh-CN" sz="2000" i="1" dirty="0" smtClean="0">
                <a:solidFill>
                  <a:srgbClr val="FF0000"/>
                </a:solidFill>
                <a:latin typeface="隶书" charset="0"/>
                <a:ea typeface="隶书" charset="0"/>
              </a:rPr>
              <a:t>5800</a:t>
            </a:r>
            <a:r>
              <a:rPr lang="zh-CN" altLang="en-US" sz="2000" i="1" dirty="0" smtClean="0">
                <a:solidFill>
                  <a:srgbClr val="FF0000"/>
                </a:solidFill>
                <a:latin typeface="隶书" charset="0"/>
                <a:ea typeface="隶书" charset="0"/>
              </a:rPr>
              <a:t>        </a:t>
            </a:r>
            <a:r>
              <a:rPr lang="en-US" altLang="zh-CN" sz="2000" i="1" dirty="0" smtClean="0">
                <a:solidFill>
                  <a:srgbClr val="FF0000"/>
                </a:solidFill>
                <a:latin typeface="隶书" charset="0"/>
                <a:ea typeface="隶书" charset="0"/>
              </a:rPr>
              <a:t>1</a:t>
            </a:r>
            <a:endParaRPr lang="zh-CN" altLang="en-US" sz="2000" i="1" dirty="0" smtClean="0">
              <a:solidFill>
                <a:srgbClr val="FF0000"/>
              </a:solidFill>
              <a:latin typeface="隶书" charset="0"/>
              <a:ea typeface="隶书" charset="0"/>
            </a:endParaRPr>
          </a:p>
          <a:p>
            <a:pPr algn="l"/>
            <a:r>
              <a:rPr lang="zh-CN" altLang="zh-CN" sz="2000" i="1" dirty="0" smtClean="0">
                <a:solidFill>
                  <a:srgbClr val="FF0000"/>
                </a:solidFill>
                <a:latin typeface="隶书" charset="0"/>
                <a:ea typeface="隶书" charset="0"/>
              </a:rPr>
              <a:t>屏幕</a:t>
            </a:r>
            <a:r>
              <a:rPr lang="zh-CN" altLang="en-US" sz="2000" i="1" dirty="0" smtClean="0">
                <a:solidFill>
                  <a:srgbClr val="FF0000"/>
                </a:solidFill>
                <a:latin typeface="隶书" charset="0"/>
                <a:ea typeface="隶书" charset="0"/>
              </a:rPr>
              <a:t>        </a:t>
            </a:r>
            <a:r>
              <a:rPr lang="en-US" altLang="zh-CN" sz="2000" i="1" dirty="0" smtClean="0">
                <a:solidFill>
                  <a:srgbClr val="FF0000"/>
                </a:solidFill>
                <a:latin typeface="隶书" charset="0"/>
                <a:ea typeface="隶书" charset="0"/>
              </a:rPr>
              <a:t>1</a:t>
            </a:r>
            <a:endParaRPr lang="zh-CN" altLang="en-US" sz="2000" i="1" dirty="0" smtClean="0">
              <a:solidFill>
                <a:srgbClr val="FF0000"/>
              </a:solidFill>
              <a:latin typeface="隶书" charset="0"/>
              <a:ea typeface="隶书" charset="0"/>
            </a:endParaRPr>
          </a:p>
          <a:p>
            <a:pPr algn="l"/>
            <a:r>
              <a:rPr lang="zh-CN" altLang="zh-CN" sz="2000" i="1" dirty="0" smtClean="0">
                <a:solidFill>
                  <a:srgbClr val="FF0000"/>
                </a:solidFill>
                <a:latin typeface="隶书" charset="0"/>
                <a:ea typeface="隶书" charset="0"/>
              </a:rPr>
              <a:t>很好</a:t>
            </a:r>
            <a:r>
              <a:rPr lang="zh-CN" altLang="en-US" sz="2000" i="1" dirty="0" smtClean="0">
                <a:solidFill>
                  <a:srgbClr val="FF0000"/>
                </a:solidFill>
                <a:latin typeface="隶书" charset="0"/>
                <a:ea typeface="隶书" charset="0"/>
              </a:rPr>
              <a:t>        </a:t>
            </a:r>
            <a:r>
              <a:rPr lang="en-US" altLang="zh-CN" sz="2000" i="1" dirty="0" smtClean="0">
                <a:solidFill>
                  <a:srgbClr val="FF0000"/>
                </a:solidFill>
                <a:latin typeface="隶书" charset="0"/>
                <a:ea typeface="隶书" charset="0"/>
              </a:rPr>
              <a:t>1</a:t>
            </a:r>
            <a:endParaRPr lang="zh-CN" altLang="en-US" sz="2000" i="1" dirty="0" smtClean="0">
              <a:solidFill>
                <a:srgbClr val="FF0000"/>
              </a:solidFill>
              <a:latin typeface="隶书" charset="0"/>
              <a:ea typeface="隶书" charset="0"/>
            </a:endParaRPr>
          </a:p>
          <a:p>
            <a:pPr algn="l"/>
            <a:r>
              <a:rPr lang="zh-CN" altLang="zh-CN" sz="2000" i="1" dirty="0" smtClean="0">
                <a:solidFill>
                  <a:srgbClr val="FF0000"/>
                </a:solidFill>
                <a:latin typeface="隶书" charset="0"/>
                <a:ea typeface="隶书" charset="0"/>
              </a:rPr>
              <a:t>操作</a:t>
            </a:r>
            <a:r>
              <a:rPr lang="zh-CN" altLang="en-US" sz="2000" i="1" dirty="0" smtClean="0">
                <a:solidFill>
                  <a:srgbClr val="FF0000"/>
                </a:solidFill>
                <a:latin typeface="隶书" charset="0"/>
                <a:ea typeface="隶书" charset="0"/>
              </a:rPr>
              <a:t>        </a:t>
            </a:r>
            <a:r>
              <a:rPr lang="en-US" altLang="zh-CN" sz="2000" i="1" dirty="0">
                <a:solidFill>
                  <a:srgbClr val="FF0000"/>
                </a:solidFill>
                <a:latin typeface="隶书" charset="0"/>
                <a:ea typeface="隶书" charset="0"/>
              </a:rPr>
              <a:t>1</a:t>
            </a:r>
            <a:endParaRPr lang="zh-CN" altLang="en-US" sz="2000" i="1" dirty="0" smtClean="0">
              <a:solidFill>
                <a:srgbClr val="FF0000"/>
              </a:solidFill>
              <a:latin typeface="隶书" charset="0"/>
              <a:ea typeface="隶书" charset="0"/>
            </a:endParaRPr>
          </a:p>
          <a:p>
            <a:pPr algn="l"/>
            <a:r>
              <a:rPr lang="zh-CN" altLang="zh-CN" sz="2000" i="1" dirty="0" smtClean="0">
                <a:solidFill>
                  <a:srgbClr val="FF0000"/>
                </a:solidFill>
                <a:latin typeface="隶书" charset="0"/>
                <a:ea typeface="隶书" charset="0"/>
              </a:rPr>
              <a:t>也</a:t>
            </a:r>
            <a:r>
              <a:rPr lang="zh-CN" altLang="en-US" sz="2000" i="1" dirty="0" smtClean="0">
                <a:solidFill>
                  <a:srgbClr val="FF0000"/>
                </a:solidFill>
                <a:latin typeface="隶书" charset="0"/>
                <a:ea typeface="隶书" charset="0"/>
              </a:rPr>
              <a:t>          </a:t>
            </a:r>
            <a:r>
              <a:rPr lang="en-US" altLang="zh-CN" sz="2000" i="1" dirty="0" smtClean="0">
                <a:solidFill>
                  <a:srgbClr val="FF0000"/>
                </a:solidFill>
                <a:latin typeface="隶书" charset="0"/>
                <a:ea typeface="隶书" charset="0"/>
              </a:rPr>
              <a:t>2</a:t>
            </a:r>
            <a:endParaRPr lang="zh-CN" altLang="en-US" sz="2000" i="1" dirty="0" smtClean="0">
              <a:solidFill>
                <a:srgbClr val="FF0000"/>
              </a:solidFill>
              <a:latin typeface="隶书" charset="0"/>
              <a:ea typeface="隶书" charset="0"/>
            </a:endParaRPr>
          </a:p>
          <a:p>
            <a:pPr algn="l"/>
            <a:r>
              <a:rPr lang="zh-CN" altLang="zh-CN" sz="2000" i="1" dirty="0" smtClean="0">
                <a:solidFill>
                  <a:srgbClr val="FF0000"/>
                </a:solidFill>
                <a:latin typeface="隶书" charset="0"/>
                <a:ea typeface="隶书" charset="0"/>
              </a:rPr>
              <a:t>很</a:t>
            </a:r>
            <a:r>
              <a:rPr lang="zh-CN" altLang="en-US" sz="2000" i="1" dirty="0" smtClean="0">
                <a:solidFill>
                  <a:srgbClr val="FF0000"/>
                </a:solidFill>
                <a:latin typeface="隶书" charset="0"/>
                <a:ea typeface="隶书" charset="0"/>
              </a:rPr>
              <a:t>          </a:t>
            </a:r>
            <a:r>
              <a:rPr lang="en-US" altLang="zh-CN" sz="2000" i="1" dirty="0" smtClean="0">
                <a:solidFill>
                  <a:srgbClr val="FF0000"/>
                </a:solidFill>
                <a:latin typeface="隶书" charset="0"/>
                <a:ea typeface="隶书" charset="0"/>
              </a:rPr>
              <a:t>1</a:t>
            </a:r>
            <a:endParaRPr lang="zh-CN" altLang="en-US" sz="2000" i="1" dirty="0" smtClean="0">
              <a:solidFill>
                <a:srgbClr val="FF0000"/>
              </a:solidFill>
              <a:latin typeface="隶书" charset="0"/>
              <a:ea typeface="隶书" charset="0"/>
            </a:endParaRPr>
          </a:p>
          <a:p>
            <a:pPr algn="l"/>
            <a:r>
              <a:rPr lang="zh-CN" altLang="zh-CN" sz="2000" i="1" dirty="0" smtClean="0">
                <a:solidFill>
                  <a:srgbClr val="FF0000"/>
                </a:solidFill>
                <a:latin typeface="隶书" charset="0"/>
                <a:ea typeface="隶书" charset="0"/>
              </a:rPr>
              <a:t>方便</a:t>
            </a:r>
            <a:r>
              <a:rPr lang="zh-CN" altLang="en-US" sz="2000" i="1" dirty="0" smtClean="0">
                <a:solidFill>
                  <a:srgbClr val="FF0000"/>
                </a:solidFill>
                <a:latin typeface="隶书" charset="0"/>
                <a:ea typeface="隶书" charset="0"/>
              </a:rPr>
              <a:t>        </a:t>
            </a:r>
            <a:r>
              <a:rPr lang="en-US" altLang="zh-CN" sz="2000" i="1" dirty="0" smtClean="0">
                <a:solidFill>
                  <a:srgbClr val="FF0000"/>
                </a:solidFill>
                <a:latin typeface="隶书" charset="0"/>
                <a:ea typeface="隶书" charset="0"/>
              </a:rPr>
              <a:t>1</a:t>
            </a:r>
            <a:endParaRPr lang="zh-CN" altLang="en-US" sz="2000" i="1" dirty="0" smtClean="0">
              <a:solidFill>
                <a:srgbClr val="FF0000"/>
              </a:solidFill>
              <a:latin typeface="隶书" charset="0"/>
              <a:ea typeface="隶书" charset="0"/>
            </a:endParaRPr>
          </a:p>
          <a:p>
            <a:pPr algn="l"/>
            <a:r>
              <a:rPr lang="zh-CN" altLang="zh-CN" sz="2000" i="1" dirty="0" smtClean="0">
                <a:solidFill>
                  <a:srgbClr val="FF0000"/>
                </a:solidFill>
                <a:latin typeface="隶书" charset="0"/>
                <a:ea typeface="隶书" charset="0"/>
              </a:rPr>
              <a:t>通话</a:t>
            </a:r>
            <a:r>
              <a:rPr lang="zh-CN" altLang="en-US" sz="2000" i="1" dirty="0" smtClean="0">
                <a:solidFill>
                  <a:srgbClr val="FF0000"/>
                </a:solidFill>
                <a:latin typeface="隶书" charset="0"/>
                <a:ea typeface="隶书" charset="0"/>
              </a:rPr>
              <a:t>        </a:t>
            </a:r>
            <a:r>
              <a:rPr lang="en-US" altLang="zh-CN" sz="2000" i="1" dirty="0" smtClean="0">
                <a:solidFill>
                  <a:srgbClr val="FF0000"/>
                </a:solidFill>
                <a:latin typeface="隶书" charset="0"/>
                <a:ea typeface="隶书" charset="0"/>
              </a:rPr>
              <a:t>1</a:t>
            </a:r>
            <a:endParaRPr lang="zh-CN" altLang="en-US" sz="2000" i="1" dirty="0" smtClean="0">
              <a:solidFill>
                <a:srgbClr val="FF0000"/>
              </a:solidFill>
              <a:latin typeface="隶书" charset="0"/>
              <a:ea typeface="隶书" charset="0"/>
            </a:endParaRPr>
          </a:p>
          <a:p>
            <a:pPr algn="l"/>
            <a:r>
              <a:rPr lang="zh-CN" altLang="zh-CN" sz="2000" i="1" dirty="0" smtClean="0">
                <a:solidFill>
                  <a:srgbClr val="FF0000"/>
                </a:solidFill>
                <a:latin typeface="隶书" charset="0"/>
                <a:ea typeface="隶书" charset="0"/>
              </a:rPr>
              <a:t>质量</a:t>
            </a:r>
            <a:r>
              <a:rPr lang="zh-CN" altLang="en-US" sz="2000" i="1" dirty="0" smtClean="0">
                <a:solidFill>
                  <a:srgbClr val="FF0000"/>
                </a:solidFill>
                <a:latin typeface="隶书" charset="0"/>
                <a:ea typeface="隶书" charset="0"/>
              </a:rPr>
              <a:t>        </a:t>
            </a:r>
            <a:r>
              <a:rPr lang="en-US" altLang="zh-CN" sz="2000" i="1" dirty="0" smtClean="0">
                <a:solidFill>
                  <a:srgbClr val="FF0000"/>
                </a:solidFill>
                <a:latin typeface="隶书" charset="0"/>
                <a:ea typeface="隶书" charset="0"/>
              </a:rPr>
              <a:t>1</a:t>
            </a:r>
            <a:endParaRPr lang="zh-CN" altLang="en-US" sz="2000" i="1" dirty="0" smtClean="0">
              <a:solidFill>
                <a:srgbClr val="FF0000"/>
              </a:solidFill>
              <a:latin typeface="隶书" charset="0"/>
              <a:ea typeface="隶书" charset="0"/>
            </a:endParaRPr>
          </a:p>
          <a:p>
            <a:pPr algn="l"/>
            <a:r>
              <a:rPr lang="zh-CN" altLang="zh-CN" sz="2000" i="1" dirty="0" smtClean="0">
                <a:solidFill>
                  <a:srgbClr val="FF0000"/>
                </a:solidFill>
                <a:latin typeface="隶书" charset="0"/>
                <a:ea typeface="隶书" charset="0"/>
              </a:rPr>
              <a:t>不错</a:t>
            </a:r>
            <a:r>
              <a:rPr lang="zh-CN" altLang="en-US" sz="2000" i="1" dirty="0" smtClean="0">
                <a:solidFill>
                  <a:srgbClr val="FF0000"/>
                </a:solidFill>
                <a:latin typeface="隶书" charset="0"/>
                <a:ea typeface="隶书" charset="0"/>
              </a:rPr>
              <a:t>        </a:t>
            </a:r>
            <a:r>
              <a:rPr lang="en-US" altLang="zh-CN" sz="2000" i="1" dirty="0" smtClean="0">
                <a:solidFill>
                  <a:srgbClr val="FF0000"/>
                </a:solidFill>
                <a:latin typeface="隶书" charset="0"/>
                <a:ea typeface="隶书" charset="0"/>
              </a:rPr>
              <a:t>1</a:t>
            </a:r>
            <a:endParaRPr lang="en-US" sz="2000" dirty="0"/>
          </a:p>
        </p:txBody>
      </p:sp>
      <p:sp>
        <p:nvSpPr>
          <p:cNvPr id="6" name="Right Arrow 5"/>
          <p:cNvSpPr/>
          <p:nvPr/>
        </p:nvSpPr>
        <p:spPr>
          <a:xfrm>
            <a:off x="9423611" y="4698055"/>
            <a:ext cx="959005" cy="73598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5304263" y="4858215"/>
            <a:ext cx="959005" cy="73598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781449" y="4858215"/>
            <a:ext cx="4547451" cy="415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i="1" dirty="0" smtClean="0">
                <a:solidFill>
                  <a:srgbClr val="FF0000"/>
                </a:solidFill>
                <a:latin typeface="隶书" charset="0"/>
                <a:ea typeface="隶书" charset="0"/>
              </a:rPr>
              <a:t>(1,0,0,1,0,1,1</a:t>
            </a:r>
            <a:r>
              <a:rPr lang="is-IS" altLang="zh-CN" sz="2000" i="1" dirty="0" smtClean="0">
                <a:solidFill>
                  <a:srgbClr val="FF0000"/>
                </a:solidFill>
                <a:latin typeface="隶书" charset="0"/>
                <a:ea typeface="隶书" charset="0"/>
              </a:rPr>
              <a:t>…</a:t>
            </a:r>
            <a:r>
              <a:rPr lang="en-US" altLang="zh-CN" sz="2000" i="1" dirty="0" smtClean="0">
                <a:solidFill>
                  <a:srgbClr val="FF0000"/>
                </a:solidFill>
                <a:latin typeface="隶书" charset="0"/>
                <a:ea typeface="隶书" charset="0"/>
              </a:rPr>
              <a:t>..,0,1)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10950497" y="6403754"/>
            <a:ext cx="1962615" cy="8920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分类器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5400000">
            <a:off x="11421174" y="5518821"/>
            <a:ext cx="959005" cy="73598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11504842" y="7369684"/>
            <a:ext cx="744890" cy="73598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420423" y="842573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正面评价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2268667" y="841952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负面评价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5456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>
            <a:spLocks noGrp="1"/>
          </p:cNvSpPr>
          <p:nvPr>
            <p:ph type="title" idx="4294967295"/>
          </p:nvPr>
        </p:nvSpPr>
        <p:spPr>
          <a:xfrm>
            <a:off x="1192143" y="126436"/>
            <a:ext cx="14955977" cy="1248550"/>
          </a:xfrm>
          <a:prstGeom prst="rect">
            <a:avLst/>
          </a:prstGeom>
        </p:spPr>
        <p:txBody>
          <a:bodyPr/>
          <a:lstStyle/>
          <a:p>
            <a:r>
              <a:t>CBOW</a:t>
            </a:r>
          </a:p>
        </p:txBody>
      </p:sp>
      <p:sp>
        <p:nvSpPr>
          <p:cNvPr id="381" name="Shape 38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Continued Bag of Words Model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402" y="3235397"/>
            <a:ext cx="13142833" cy="575974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/>
          </p:cNvSpPr>
          <p:nvPr>
            <p:ph type="title" idx="4294967295"/>
          </p:nvPr>
        </p:nvSpPr>
        <p:spPr>
          <a:xfrm>
            <a:off x="1192143" y="126436"/>
            <a:ext cx="14955977" cy="1248550"/>
          </a:xfrm>
          <a:prstGeom prst="rect">
            <a:avLst/>
          </a:prstGeom>
        </p:spPr>
        <p:txBody>
          <a:bodyPr/>
          <a:lstStyle/>
          <a:p>
            <a:r>
              <a:t>Skip-Gram</a:t>
            </a:r>
          </a:p>
        </p:txBody>
      </p:sp>
      <p:sp>
        <p:nvSpPr>
          <p:cNvPr id="388" name="Shape 38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465" y="2963551"/>
            <a:ext cx="11353966" cy="5454356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>
            <a:spLocks noGrp="1"/>
          </p:cNvSpPr>
          <p:nvPr>
            <p:ph type="title" idx="4294967295"/>
          </p:nvPr>
        </p:nvSpPr>
        <p:spPr>
          <a:xfrm>
            <a:off x="1192143" y="126436"/>
            <a:ext cx="14955977" cy="1248550"/>
          </a:xfrm>
          <a:prstGeom prst="rect">
            <a:avLst/>
          </a:prstGeom>
        </p:spPr>
        <p:txBody>
          <a:bodyPr/>
          <a:lstStyle/>
          <a:p>
            <a:r>
              <a:t>C&amp;W</a:t>
            </a:r>
          </a:p>
        </p:txBody>
      </p:sp>
      <p:sp>
        <p:nvSpPr>
          <p:cNvPr id="491" name="Shape 49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目标：词向量</a:t>
            </a:r>
          </a:p>
        </p:txBody>
      </p:sp>
      <p:pic>
        <p:nvPicPr>
          <p:cNvPr id="493" name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5648" y="3756224"/>
            <a:ext cx="8006565" cy="3096345"/>
          </a:xfrm>
          <a:prstGeom prst="rect">
            <a:avLst/>
          </a:prstGeom>
          <a:ln w="12700">
            <a:miter lim="400000"/>
          </a:ln>
        </p:spPr>
      </p:pic>
      <p:pic>
        <p:nvPicPr>
          <p:cNvPr id="494" name="image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71257" y="7629371"/>
            <a:ext cx="3095280" cy="405334"/>
          </a:xfrm>
          <a:prstGeom prst="rect">
            <a:avLst/>
          </a:prstGeom>
          <a:ln w="12700">
            <a:miter lim="400000"/>
          </a:ln>
        </p:spPr>
      </p:pic>
      <p:sp>
        <p:nvSpPr>
          <p:cNvPr id="495" name="Shape 495"/>
          <p:cNvSpPr/>
          <p:nvPr/>
        </p:nvSpPr>
        <p:spPr>
          <a:xfrm>
            <a:off x="5743817" y="7588383"/>
            <a:ext cx="1384995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r>
              <a:t>目标函数</a:t>
            </a:r>
          </a:p>
        </p:txBody>
      </p:sp>
    </p:spTree>
    <p:extLst>
      <p:ext uri="{BB962C8B-B14F-4D97-AF65-F5344CB8AC3E}">
        <p14:creationId xmlns:p14="http://schemas.microsoft.com/office/powerpoint/2010/main" val="168156405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100"/>
            </a:lvl1pPr>
          </a:lstStyle>
          <a:p>
            <a:r>
              <a:t>如何训练得到一组好的词向量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>
            <a:spLocks noGrp="1"/>
          </p:cNvSpPr>
          <p:nvPr>
            <p:ph type="title" idx="4294967295"/>
          </p:nvPr>
        </p:nvSpPr>
        <p:spPr>
          <a:xfrm>
            <a:off x="1192143" y="126436"/>
            <a:ext cx="14955977" cy="1248550"/>
          </a:xfrm>
          <a:prstGeom prst="rect">
            <a:avLst/>
          </a:prstGeom>
        </p:spPr>
        <p:txBody>
          <a:bodyPr/>
          <a:lstStyle/>
          <a:p>
            <a:r>
              <a:t>模型分析</a:t>
            </a:r>
          </a:p>
        </p:txBody>
      </p:sp>
      <p:sp>
        <p:nvSpPr>
          <p:cNvPr id="546" name="Shape 54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700"/>
              </a:spcBef>
            </a:pPr>
            <a:r>
              <a:t>词向量与上下文密切相关</a:t>
            </a:r>
            <a:endParaRPr sz="3200"/>
          </a:p>
          <a:p>
            <a:pPr marL="395111" indent="-395111">
              <a:spcBef>
                <a:spcPts val="1700"/>
              </a:spcBef>
            </a:pPr>
            <a:r>
              <a:rPr sz="3200"/>
              <a:t>两个重要问题</a:t>
            </a:r>
          </a:p>
          <a:p>
            <a:pPr marL="839611" lvl="1" indent="-395111">
              <a:spcBef>
                <a:spcPts val="1700"/>
              </a:spcBef>
            </a:pPr>
            <a:r>
              <a:rPr sz="3200"/>
              <a:t>上下文如何表示</a:t>
            </a:r>
          </a:p>
          <a:p>
            <a:pPr marL="839611" lvl="1" indent="-395111">
              <a:spcBef>
                <a:spcPts val="1700"/>
              </a:spcBef>
            </a:pPr>
            <a:r>
              <a:rPr sz="3200"/>
              <a:t>上下文与目标词的关系</a:t>
            </a:r>
          </a:p>
        </p:txBody>
      </p:sp>
      <p:pic>
        <p:nvPicPr>
          <p:cNvPr id="547" name="MathTypeEquation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84439" y="4908522"/>
            <a:ext cx="114301" cy="165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/>
          </p:cNvSpPr>
          <p:nvPr>
            <p:ph type="title" idx="4294967295"/>
          </p:nvPr>
        </p:nvSpPr>
        <p:spPr>
          <a:xfrm>
            <a:off x="1192143" y="126436"/>
            <a:ext cx="14955977" cy="1248550"/>
          </a:xfrm>
          <a:prstGeom prst="rect">
            <a:avLst/>
          </a:prstGeom>
        </p:spPr>
        <p:txBody>
          <a:bodyPr/>
          <a:lstStyle/>
          <a:p>
            <a:r>
              <a:t>Skip-gram</a:t>
            </a:r>
          </a:p>
        </p:txBody>
      </p:sp>
      <p:sp>
        <p:nvSpPr>
          <p:cNvPr id="550" name="Shape 55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551" name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66050" y="3225657"/>
            <a:ext cx="7694067" cy="3133799"/>
          </a:xfrm>
          <a:prstGeom prst="rect">
            <a:avLst/>
          </a:prstGeom>
          <a:ln w="12700">
            <a:miter lim="400000"/>
          </a:ln>
        </p:spPr>
      </p:pic>
      <p:sp>
        <p:nvSpPr>
          <p:cNvPr id="552" name="Shape 552"/>
          <p:cNvSpPr/>
          <p:nvPr/>
        </p:nvSpPr>
        <p:spPr>
          <a:xfrm>
            <a:off x="5651403" y="5062134"/>
            <a:ext cx="1596422" cy="1068046"/>
          </a:xfrm>
          <a:prstGeom prst="rect">
            <a:avLst/>
          </a:prstGeom>
          <a:solidFill>
            <a:srgbClr val="FFFFFF">
              <a:alpha val="8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800"/>
          </a:p>
        </p:txBody>
      </p:sp>
      <p:sp>
        <p:nvSpPr>
          <p:cNvPr id="553" name="Shape 553"/>
          <p:cNvSpPr/>
          <p:nvPr/>
        </p:nvSpPr>
        <p:spPr>
          <a:xfrm>
            <a:off x="8653848" y="5160069"/>
            <a:ext cx="3262253" cy="1068046"/>
          </a:xfrm>
          <a:prstGeom prst="rect">
            <a:avLst/>
          </a:prstGeom>
          <a:solidFill>
            <a:srgbClr val="FFFFFF">
              <a:alpha val="8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800"/>
          </a:p>
        </p:txBody>
      </p:sp>
      <p:sp>
        <p:nvSpPr>
          <p:cNvPr id="554" name="Shape 554"/>
          <p:cNvSpPr/>
          <p:nvPr/>
        </p:nvSpPr>
        <p:spPr>
          <a:xfrm flipH="1" flipV="1">
            <a:off x="8346531" y="4305778"/>
            <a:ext cx="3137404" cy="463907"/>
          </a:xfrm>
          <a:prstGeom prst="line">
            <a:avLst/>
          </a:prstGeom>
          <a:ln w="28575">
            <a:solidFill>
              <a:srgbClr val="5C72B2"/>
            </a:solidFill>
            <a:bevel/>
            <a:tailEnd type="triangle"/>
          </a:ln>
        </p:spPr>
        <p:txBody>
          <a:bodyPr lIns="45719" rIns="45719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555" name="Shape 555"/>
          <p:cNvSpPr/>
          <p:nvPr/>
        </p:nvSpPr>
        <p:spPr>
          <a:xfrm flipH="1">
            <a:off x="11483935" y="6008327"/>
            <a:ext cx="410159" cy="2"/>
          </a:xfrm>
          <a:prstGeom prst="line">
            <a:avLst/>
          </a:prstGeom>
          <a:ln w="28575">
            <a:solidFill>
              <a:srgbClr val="9C5252"/>
            </a:solidFill>
            <a:bevel/>
            <a:tailEnd type="triangle"/>
          </a:ln>
        </p:spPr>
        <p:txBody>
          <a:bodyPr lIns="45719" rIns="45719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556" name="Shape 556"/>
          <p:cNvSpPr/>
          <p:nvPr/>
        </p:nvSpPr>
        <p:spPr>
          <a:xfrm>
            <a:off x="11486167" y="4578799"/>
            <a:ext cx="104114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目标词</a:t>
            </a:r>
          </a:p>
        </p:txBody>
      </p:sp>
      <p:sp>
        <p:nvSpPr>
          <p:cNvPr id="557" name="Shape 557"/>
          <p:cNvSpPr/>
          <p:nvPr/>
        </p:nvSpPr>
        <p:spPr>
          <a:xfrm>
            <a:off x="11894093" y="5823661"/>
            <a:ext cx="108012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上下文</a:t>
            </a:r>
          </a:p>
        </p:txBody>
      </p:sp>
      <p:sp>
        <p:nvSpPr>
          <p:cNvPr id="558" name="Shape 558"/>
          <p:cNvSpPr/>
          <p:nvPr/>
        </p:nvSpPr>
        <p:spPr>
          <a:xfrm flipH="1" flipV="1">
            <a:off x="8533178" y="5540893"/>
            <a:ext cx="358586" cy="687223"/>
          </a:xfrm>
          <a:prstGeom prst="line">
            <a:avLst/>
          </a:prstGeom>
          <a:ln w="28575">
            <a:solidFill>
              <a:srgbClr val="63891F"/>
            </a:solidFill>
            <a:bevel/>
            <a:tailEnd type="triangle"/>
          </a:ln>
        </p:spPr>
        <p:txBody>
          <a:bodyPr lIns="45719" rIns="45719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559" name="Shape 559"/>
          <p:cNvSpPr/>
          <p:nvPr/>
        </p:nvSpPr>
        <p:spPr>
          <a:xfrm>
            <a:off x="8747747" y="6202060"/>
            <a:ext cx="174032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上下文的表示</a:t>
            </a:r>
          </a:p>
        </p:txBody>
      </p:sp>
      <p:sp>
        <p:nvSpPr>
          <p:cNvPr id="560" name="Shape 560"/>
          <p:cNvSpPr/>
          <p:nvPr/>
        </p:nvSpPr>
        <p:spPr>
          <a:xfrm>
            <a:off x="4178522" y="7645179"/>
            <a:ext cx="2410916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t>上下文表示：</a:t>
            </a:r>
          </a:p>
        </p:txBody>
      </p:sp>
      <p:sp>
        <p:nvSpPr>
          <p:cNvPr id="561" name="Shape 561"/>
          <p:cNvSpPr/>
          <p:nvPr/>
        </p:nvSpPr>
        <p:spPr>
          <a:xfrm>
            <a:off x="4178522" y="7093315"/>
            <a:ext cx="433452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t>目标词和上下文的关系：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3220" y="7079978"/>
            <a:ext cx="3606800" cy="571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448" y="7735068"/>
            <a:ext cx="36068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11995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>
            <a:spLocks noGrp="1"/>
          </p:cNvSpPr>
          <p:nvPr>
            <p:ph type="title" idx="4294967295"/>
          </p:nvPr>
        </p:nvSpPr>
        <p:spPr>
          <a:xfrm>
            <a:off x="1192143" y="126436"/>
            <a:ext cx="14955977" cy="1248550"/>
          </a:xfrm>
          <a:prstGeom prst="rect">
            <a:avLst/>
          </a:prstGeom>
        </p:spPr>
        <p:txBody>
          <a:bodyPr/>
          <a:lstStyle/>
          <a:p>
            <a:r>
              <a:t>CBOW</a:t>
            </a:r>
          </a:p>
        </p:txBody>
      </p:sp>
      <p:sp>
        <p:nvSpPr>
          <p:cNvPr id="566" name="Shape 56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567" name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89148" y="3276772"/>
            <a:ext cx="7145016" cy="2910170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Shape 568"/>
          <p:cNvSpPr/>
          <p:nvPr/>
        </p:nvSpPr>
        <p:spPr>
          <a:xfrm flipH="1" flipV="1">
            <a:off x="8089309" y="4284884"/>
            <a:ext cx="3338260" cy="356668"/>
          </a:xfrm>
          <a:prstGeom prst="line">
            <a:avLst/>
          </a:prstGeom>
          <a:ln w="28575">
            <a:solidFill>
              <a:srgbClr val="5C72B2"/>
            </a:solidFill>
            <a:bevel/>
            <a:tailEnd type="triangle"/>
          </a:ln>
        </p:spPr>
        <p:txBody>
          <a:bodyPr lIns="45719" rIns="45719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569" name="Shape 569"/>
          <p:cNvSpPr/>
          <p:nvPr/>
        </p:nvSpPr>
        <p:spPr>
          <a:xfrm flipH="1">
            <a:off x="11151085" y="5900064"/>
            <a:ext cx="627857" cy="1"/>
          </a:xfrm>
          <a:prstGeom prst="line">
            <a:avLst/>
          </a:prstGeom>
          <a:ln w="28575">
            <a:solidFill>
              <a:srgbClr val="9C5252"/>
            </a:solidFill>
            <a:bevel/>
            <a:tailEnd type="triangle"/>
          </a:ln>
        </p:spPr>
        <p:txBody>
          <a:bodyPr lIns="45719" rIns="45719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570" name="Shape 570"/>
          <p:cNvSpPr/>
          <p:nvPr/>
        </p:nvSpPr>
        <p:spPr>
          <a:xfrm>
            <a:off x="11427569" y="4415658"/>
            <a:ext cx="108012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目标词</a:t>
            </a:r>
          </a:p>
        </p:txBody>
      </p:sp>
      <p:sp>
        <p:nvSpPr>
          <p:cNvPr id="571" name="Shape 571"/>
          <p:cNvSpPr/>
          <p:nvPr/>
        </p:nvSpPr>
        <p:spPr>
          <a:xfrm>
            <a:off x="11778941" y="5715397"/>
            <a:ext cx="108012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上下文</a:t>
            </a:r>
          </a:p>
        </p:txBody>
      </p:sp>
      <p:sp>
        <p:nvSpPr>
          <p:cNvPr id="572" name="Shape 572"/>
          <p:cNvSpPr/>
          <p:nvPr/>
        </p:nvSpPr>
        <p:spPr>
          <a:xfrm flipH="1" flipV="1">
            <a:off x="8582814" y="4909384"/>
            <a:ext cx="2766528" cy="152383"/>
          </a:xfrm>
          <a:prstGeom prst="line">
            <a:avLst/>
          </a:prstGeom>
          <a:ln w="28575">
            <a:solidFill>
              <a:srgbClr val="63891F"/>
            </a:solidFill>
            <a:bevel/>
            <a:tailEnd type="triangle"/>
          </a:ln>
        </p:spPr>
        <p:txBody>
          <a:bodyPr lIns="45719" rIns="45719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573" name="Shape 573"/>
          <p:cNvSpPr/>
          <p:nvPr/>
        </p:nvSpPr>
        <p:spPr>
          <a:xfrm>
            <a:off x="11349342" y="4877099"/>
            <a:ext cx="180547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上下文的表示</a:t>
            </a:r>
          </a:p>
        </p:txBody>
      </p:sp>
      <p:sp>
        <p:nvSpPr>
          <p:cNvPr id="574" name="Shape 574"/>
          <p:cNvSpPr/>
          <p:nvPr/>
        </p:nvSpPr>
        <p:spPr>
          <a:xfrm>
            <a:off x="6193411" y="6436416"/>
            <a:ext cx="4692949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lvl="1" indent="457200" algn="l" defTabSz="914400"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sz="2800"/>
              <a:t>Continuous Bag-of-Words</a:t>
            </a:r>
          </a:p>
        </p:txBody>
      </p:sp>
      <p:sp>
        <p:nvSpPr>
          <p:cNvPr id="575" name="Shape 575"/>
          <p:cNvSpPr/>
          <p:nvPr/>
        </p:nvSpPr>
        <p:spPr>
          <a:xfrm>
            <a:off x="3154141" y="8207445"/>
            <a:ext cx="2410916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t>上下文表示：</a:t>
            </a:r>
          </a:p>
        </p:txBody>
      </p:sp>
      <p:sp>
        <p:nvSpPr>
          <p:cNvPr id="576" name="Shape 576"/>
          <p:cNvSpPr/>
          <p:nvPr/>
        </p:nvSpPr>
        <p:spPr>
          <a:xfrm>
            <a:off x="3213120" y="6935161"/>
            <a:ext cx="433452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t>目标词和上下文的关系：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640" y="6974881"/>
            <a:ext cx="6654800" cy="952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790" y="8034452"/>
            <a:ext cx="68199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8392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>
            <a:spLocks noGrp="1"/>
          </p:cNvSpPr>
          <p:nvPr>
            <p:ph type="title" idx="4294967295"/>
          </p:nvPr>
        </p:nvSpPr>
        <p:spPr>
          <a:xfrm>
            <a:off x="1192143" y="126436"/>
            <a:ext cx="14955977" cy="1248550"/>
          </a:xfrm>
          <a:prstGeom prst="rect">
            <a:avLst/>
          </a:prstGeom>
        </p:spPr>
        <p:txBody>
          <a:bodyPr/>
          <a:lstStyle/>
          <a:p>
            <a:r>
              <a:t>LBL</a:t>
            </a:r>
          </a:p>
        </p:txBody>
      </p:sp>
      <p:sp>
        <p:nvSpPr>
          <p:cNvPr id="581" name="Shape 58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582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19459" y="2942138"/>
            <a:ext cx="5382097" cy="3869324"/>
          </a:xfrm>
          <a:prstGeom prst="rect">
            <a:avLst/>
          </a:prstGeom>
          <a:ln w="12700">
            <a:miter lim="400000"/>
          </a:ln>
        </p:spPr>
      </p:pic>
      <p:sp>
        <p:nvSpPr>
          <p:cNvPr id="583" name="Shape 583"/>
          <p:cNvSpPr/>
          <p:nvPr/>
        </p:nvSpPr>
        <p:spPr>
          <a:xfrm flipH="1" flipV="1">
            <a:off x="8161058" y="3925060"/>
            <a:ext cx="3240362" cy="624499"/>
          </a:xfrm>
          <a:prstGeom prst="line">
            <a:avLst/>
          </a:prstGeom>
          <a:ln w="28575">
            <a:solidFill>
              <a:srgbClr val="5C72B2"/>
            </a:solidFill>
            <a:bevel/>
            <a:tailEnd type="triangle"/>
          </a:ln>
        </p:spPr>
        <p:txBody>
          <a:bodyPr lIns="45719" rIns="45719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584" name="Shape 584"/>
          <p:cNvSpPr/>
          <p:nvPr/>
        </p:nvSpPr>
        <p:spPr>
          <a:xfrm flipH="1">
            <a:off x="10773564" y="6548706"/>
            <a:ext cx="627857" cy="1"/>
          </a:xfrm>
          <a:prstGeom prst="line">
            <a:avLst/>
          </a:prstGeom>
          <a:ln w="28575">
            <a:solidFill>
              <a:srgbClr val="9C5252"/>
            </a:solidFill>
            <a:bevel/>
            <a:tailEnd type="triangle"/>
          </a:ln>
        </p:spPr>
        <p:txBody>
          <a:bodyPr lIns="45719" rIns="45719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585" name="Shape 585"/>
          <p:cNvSpPr/>
          <p:nvPr/>
        </p:nvSpPr>
        <p:spPr>
          <a:xfrm>
            <a:off x="11401420" y="4364891"/>
            <a:ext cx="108012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目标词</a:t>
            </a:r>
          </a:p>
        </p:txBody>
      </p:sp>
      <p:sp>
        <p:nvSpPr>
          <p:cNvPr id="586" name="Shape 586"/>
          <p:cNvSpPr/>
          <p:nvPr/>
        </p:nvSpPr>
        <p:spPr>
          <a:xfrm>
            <a:off x="11401420" y="6364039"/>
            <a:ext cx="108012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上下文</a:t>
            </a:r>
          </a:p>
        </p:txBody>
      </p:sp>
      <p:sp>
        <p:nvSpPr>
          <p:cNvPr id="587" name="Shape 587"/>
          <p:cNvSpPr/>
          <p:nvPr/>
        </p:nvSpPr>
        <p:spPr>
          <a:xfrm flipH="1" flipV="1">
            <a:off x="10033267" y="4849240"/>
            <a:ext cx="1368153" cy="417188"/>
          </a:xfrm>
          <a:prstGeom prst="line">
            <a:avLst/>
          </a:prstGeom>
          <a:ln w="28575">
            <a:solidFill>
              <a:srgbClr val="63891F"/>
            </a:solidFill>
            <a:bevel/>
            <a:tailEnd type="triangle"/>
          </a:ln>
        </p:spPr>
        <p:txBody>
          <a:bodyPr lIns="45719" rIns="45719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588" name="Shape 588"/>
          <p:cNvSpPr/>
          <p:nvPr/>
        </p:nvSpPr>
        <p:spPr>
          <a:xfrm>
            <a:off x="11371612" y="5104405"/>
            <a:ext cx="180547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上下文的表示</a:t>
            </a:r>
          </a:p>
        </p:txBody>
      </p:sp>
      <p:sp>
        <p:nvSpPr>
          <p:cNvPr id="589" name="Shape 589"/>
          <p:cNvSpPr/>
          <p:nvPr/>
        </p:nvSpPr>
        <p:spPr>
          <a:xfrm>
            <a:off x="3242609" y="7866477"/>
            <a:ext cx="2410916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t>上下文表示：</a:t>
            </a:r>
          </a:p>
        </p:txBody>
      </p:sp>
      <p:sp>
        <p:nvSpPr>
          <p:cNvPr id="590" name="Shape 590"/>
          <p:cNvSpPr/>
          <p:nvPr/>
        </p:nvSpPr>
        <p:spPr>
          <a:xfrm>
            <a:off x="3198375" y="7076938"/>
            <a:ext cx="433452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t>目标词和上下文的关系：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167" y="7181644"/>
            <a:ext cx="4902200" cy="457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472" y="7984307"/>
            <a:ext cx="33909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067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>
            <a:spLocks noGrp="1"/>
          </p:cNvSpPr>
          <p:nvPr>
            <p:ph type="title" idx="4294967295"/>
          </p:nvPr>
        </p:nvSpPr>
        <p:spPr>
          <a:xfrm>
            <a:off x="1192143" y="126436"/>
            <a:ext cx="14955977" cy="1248550"/>
          </a:xfrm>
          <a:prstGeom prst="rect">
            <a:avLst/>
          </a:prstGeom>
        </p:spPr>
        <p:txBody>
          <a:bodyPr/>
          <a:lstStyle/>
          <a:p>
            <a:r>
              <a:t>NNLM</a:t>
            </a:r>
          </a:p>
        </p:txBody>
      </p:sp>
      <p:sp>
        <p:nvSpPr>
          <p:cNvPr id="595" name="Shape 59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596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19459" y="2942138"/>
            <a:ext cx="5382097" cy="3869324"/>
          </a:xfrm>
          <a:prstGeom prst="rect">
            <a:avLst/>
          </a:prstGeom>
          <a:ln w="12700">
            <a:miter lim="400000"/>
          </a:ln>
        </p:spPr>
      </p:pic>
      <p:sp>
        <p:nvSpPr>
          <p:cNvPr id="597" name="Shape 597"/>
          <p:cNvSpPr/>
          <p:nvPr/>
        </p:nvSpPr>
        <p:spPr>
          <a:xfrm flipH="1" flipV="1">
            <a:off x="8161058" y="3925060"/>
            <a:ext cx="3240362" cy="624499"/>
          </a:xfrm>
          <a:prstGeom prst="line">
            <a:avLst/>
          </a:prstGeom>
          <a:ln w="28575">
            <a:solidFill>
              <a:srgbClr val="5C72B2"/>
            </a:solidFill>
            <a:bevel/>
            <a:tailEnd type="triangle"/>
          </a:ln>
        </p:spPr>
        <p:txBody>
          <a:bodyPr lIns="45719" rIns="45719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598" name="Shape 598"/>
          <p:cNvSpPr/>
          <p:nvPr/>
        </p:nvSpPr>
        <p:spPr>
          <a:xfrm flipH="1">
            <a:off x="10773564" y="6548706"/>
            <a:ext cx="627857" cy="1"/>
          </a:xfrm>
          <a:prstGeom prst="line">
            <a:avLst/>
          </a:prstGeom>
          <a:ln w="28575">
            <a:solidFill>
              <a:srgbClr val="9C5252"/>
            </a:solidFill>
            <a:bevel/>
            <a:tailEnd type="triangle"/>
          </a:ln>
        </p:spPr>
        <p:txBody>
          <a:bodyPr lIns="45719" rIns="45719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599" name="Shape 599"/>
          <p:cNvSpPr/>
          <p:nvPr/>
        </p:nvSpPr>
        <p:spPr>
          <a:xfrm>
            <a:off x="11401420" y="4364891"/>
            <a:ext cx="108012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目标词</a:t>
            </a:r>
          </a:p>
        </p:txBody>
      </p:sp>
      <p:sp>
        <p:nvSpPr>
          <p:cNvPr id="600" name="Shape 600"/>
          <p:cNvSpPr/>
          <p:nvPr/>
        </p:nvSpPr>
        <p:spPr>
          <a:xfrm>
            <a:off x="11401420" y="6364039"/>
            <a:ext cx="108012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上下文</a:t>
            </a:r>
          </a:p>
        </p:txBody>
      </p:sp>
      <p:sp>
        <p:nvSpPr>
          <p:cNvPr id="601" name="Shape 601"/>
          <p:cNvSpPr/>
          <p:nvPr/>
        </p:nvSpPr>
        <p:spPr>
          <a:xfrm flipH="1" flipV="1">
            <a:off x="10033267" y="4849240"/>
            <a:ext cx="1368153" cy="417188"/>
          </a:xfrm>
          <a:prstGeom prst="line">
            <a:avLst/>
          </a:prstGeom>
          <a:ln w="28575">
            <a:solidFill>
              <a:srgbClr val="63891F"/>
            </a:solidFill>
            <a:bevel/>
            <a:tailEnd type="triangle"/>
          </a:ln>
        </p:spPr>
        <p:txBody>
          <a:bodyPr lIns="45719" rIns="45719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602" name="Shape 602"/>
          <p:cNvSpPr/>
          <p:nvPr/>
        </p:nvSpPr>
        <p:spPr>
          <a:xfrm>
            <a:off x="11371612" y="5104405"/>
            <a:ext cx="180547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上下文的表示</a:t>
            </a:r>
          </a:p>
        </p:txBody>
      </p:sp>
      <p:sp>
        <p:nvSpPr>
          <p:cNvPr id="603" name="Shape 603"/>
          <p:cNvSpPr/>
          <p:nvPr/>
        </p:nvSpPr>
        <p:spPr>
          <a:xfrm>
            <a:off x="3242609" y="7866477"/>
            <a:ext cx="2410916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t>上下文表示：</a:t>
            </a:r>
          </a:p>
        </p:txBody>
      </p:sp>
      <p:sp>
        <p:nvSpPr>
          <p:cNvPr id="604" name="Shape 604"/>
          <p:cNvSpPr/>
          <p:nvPr/>
        </p:nvSpPr>
        <p:spPr>
          <a:xfrm>
            <a:off x="3198375" y="7076938"/>
            <a:ext cx="433452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t>目标词和上下文的关系：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895" y="7126779"/>
            <a:ext cx="4902200" cy="457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408" y="7924672"/>
            <a:ext cx="45593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5720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>
            <a:spLocks noGrp="1"/>
          </p:cNvSpPr>
          <p:nvPr>
            <p:ph type="title" idx="4294967295"/>
          </p:nvPr>
        </p:nvSpPr>
        <p:spPr>
          <a:xfrm>
            <a:off x="1192143" y="126436"/>
            <a:ext cx="14955977" cy="1248550"/>
          </a:xfrm>
          <a:prstGeom prst="rect">
            <a:avLst/>
          </a:prstGeom>
        </p:spPr>
        <p:txBody>
          <a:bodyPr/>
          <a:lstStyle/>
          <a:p>
            <a:r>
              <a:t>Order(Virtual Model)</a:t>
            </a:r>
          </a:p>
        </p:txBody>
      </p:sp>
      <p:sp>
        <p:nvSpPr>
          <p:cNvPr id="609" name="Shape 60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61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63257" y="3153167"/>
            <a:ext cx="7013748" cy="2890622"/>
          </a:xfrm>
          <a:prstGeom prst="rect">
            <a:avLst/>
          </a:prstGeom>
          <a:ln w="12700">
            <a:miter lim="400000"/>
          </a:ln>
        </p:spPr>
      </p:pic>
      <p:sp>
        <p:nvSpPr>
          <p:cNvPr id="611" name="Shape 611"/>
          <p:cNvSpPr/>
          <p:nvPr/>
        </p:nvSpPr>
        <p:spPr>
          <a:xfrm>
            <a:off x="3154141" y="8207445"/>
            <a:ext cx="2410916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t>上下文表示：</a:t>
            </a:r>
          </a:p>
        </p:txBody>
      </p:sp>
      <p:sp>
        <p:nvSpPr>
          <p:cNvPr id="612" name="Shape 612"/>
          <p:cNvSpPr/>
          <p:nvPr/>
        </p:nvSpPr>
        <p:spPr>
          <a:xfrm>
            <a:off x="3213120" y="6935161"/>
            <a:ext cx="433452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t>目标词和上下文的关系：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640" y="7023168"/>
            <a:ext cx="6654800" cy="952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713" y="8248837"/>
            <a:ext cx="31369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6722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92143" y="126436"/>
            <a:ext cx="14955977" cy="1248550"/>
          </a:xfrm>
        </p:spPr>
        <p:txBody>
          <a:bodyPr/>
          <a:lstStyle/>
          <a:p>
            <a:r>
              <a:rPr lang="zh-CN" altLang="en-US" dirty="0" smtClean="0"/>
              <a:t>词是自然语言处理的基础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Semantic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Matching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17077" y="578694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奥巴马</a:t>
            </a:r>
            <a:r>
              <a:rPr lang="zh-CN" altLang="en-US" sz="2000" smtClean="0"/>
              <a:t>的老爸是谁</a:t>
            </a:r>
            <a:endParaRPr lang="en-US" sz="2000" dirty="0"/>
          </a:p>
        </p:txBody>
      </p:sp>
      <p:sp>
        <p:nvSpPr>
          <p:cNvPr id="5" name="Card 4"/>
          <p:cNvSpPr/>
          <p:nvPr/>
        </p:nvSpPr>
        <p:spPr>
          <a:xfrm>
            <a:off x="10618559" y="3589101"/>
            <a:ext cx="1739900" cy="1512429"/>
          </a:xfrm>
          <a:prstGeom prst="flowChartPunchedCar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400" dirty="0"/>
              <a:t>他的</a:t>
            </a:r>
            <a:r>
              <a:rPr lang="zh-CN" altLang="en-US" sz="1400" dirty="0">
                <a:solidFill>
                  <a:srgbClr val="FF0000"/>
                </a:solidFill>
              </a:rPr>
              <a:t>儿子</a:t>
            </a:r>
            <a:r>
              <a:rPr lang="zh-CN" altLang="en-US" sz="1400" dirty="0"/>
              <a:t>贝拉克</a:t>
            </a:r>
            <a:r>
              <a:rPr lang="en-US" altLang="zh-CN" sz="1400" dirty="0"/>
              <a:t>·</a:t>
            </a:r>
            <a:r>
              <a:rPr lang="zh-CN" altLang="en-US" sz="1400" dirty="0">
                <a:solidFill>
                  <a:srgbClr val="FF0000"/>
                </a:solidFill>
              </a:rPr>
              <a:t>奥巴马</a:t>
            </a:r>
            <a:r>
              <a:rPr lang="zh-CN" altLang="en-US" sz="1400" dirty="0"/>
              <a:t>是美国第</a:t>
            </a:r>
            <a:r>
              <a:rPr lang="en-US" altLang="zh-CN" sz="1400" dirty="0"/>
              <a:t>44</a:t>
            </a:r>
            <a:r>
              <a:rPr lang="zh-CN" altLang="en-US" sz="1400" dirty="0"/>
              <a:t>任总统，也是美国第一位有</a:t>
            </a:r>
            <a:r>
              <a:rPr lang="en-US" altLang="zh-CN" sz="1400" dirty="0"/>
              <a:t>50%</a:t>
            </a:r>
            <a:r>
              <a:rPr lang="zh-CN" altLang="en-US" sz="1400" dirty="0"/>
              <a:t>黑人血统的总统</a:t>
            </a:r>
            <a:r>
              <a:rPr lang="en-US" altLang="zh-CN" sz="1400" baseline="30000" dirty="0"/>
              <a:t>[3]</a:t>
            </a:r>
            <a:r>
              <a:rPr lang="zh-CN" altLang="en-US" sz="1400" dirty="0"/>
              <a:t> 。</a:t>
            </a:r>
            <a:endParaRPr lang="en-US" sz="1400" dirty="0"/>
          </a:p>
        </p:txBody>
      </p:sp>
      <p:sp>
        <p:nvSpPr>
          <p:cNvPr id="6" name="Card 5"/>
          <p:cNvSpPr/>
          <p:nvPr/>
        </p:nvSpPr>
        <p:spPr>
          <a:xfrm>
            <a:off x="10618559" y="5430843"/>
            <a:ext cx="1739900" cy="1512429"/>
          </a:xfrm>
          <a:prstGeom prst="flowChartPunchedCar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400" dirty="0" smtClean="0"/>
              <a:t>奥巴马的</a:t>
            </a:r>
            <a:r>
              <a:rPr lang="zh-CN" altLang="en-US" sz="1400" dirty="0" smtClean="0">
                <a:solidFill>
                  <a:srgbClr val="FF0000"/>
                </a:solidFill>
              </a:rPr>
              <a:t>父亲</a:t>
            </a:r>
            <a:r>
              <a:rPr lang="zh-CN" altLang="en-US" sz="1400" dirty="0" smtClean="0"/>
              <a:t>是巴拉克</a:t>
            </a:r>
            <a:r>
              <a:rPr lang="en-US" altLang="zh-CN" sz="1400" dirty="0" smtClean="0"/>
              <a:t>-</a:t>
            </a:r>
            <a:r>
              <a:rPr lang="zh-CN" altLang="en-US" sz="1400" dirty="0" smtClean="0"/>
              <a:t>侯赛因</a:t>
            </a:r>
            <a:r>
              <a:rPr lang="en-US" altLang="zh-CN" sz="1400" dirty="0" smtClean="0"/>
              <a:t>-</a:t>
            </a:r>
            <a:r>
              <a:rPr lang="zh-CN" altLang="en-US" sz="1400" dirty="0" smtClean="0">
                <a:solidFill>
                  <a:srgbClr val="FF0000"/>
                </a:solidFill>
              </a:rPr>
              <a:t>奥巴马</a:t>
            </a:r>
            <a:r>
              <a:rPr lang="zh-CN" altLang="en-US" sz="1400" dirty="0">
                <a:solidFill>
                  <a:srgbClr val="FF0000"/>
                </a:solidFill>
              </a:rPr>
              <a:t> </a:t>
            </a:r>
            <a:r>
              <a:rPr lang="zh-CN" altLang="en-US" sz="1400" dirty="0"/>
              <a:t>。</a:t>
            </a:r>
            <a:endParaRPr lang="en-US" sz="1400" dirty="0"/>
          </a:p>
        </p:txBody>
      </p:sp>
      <p:sp>
        <p:nvSpPr>
          <p:cNvPr id="7" name="Card 6"/>
          <p:cNvSpPr/>
          <p:nvPr/>
        </p:nvSpPr>
        <p:spPr>
          <a:xfrm>
            <a:off x="10618559" y="7272585"/>
            <a:ext cx="1739900" cy="1512429"/>
          </a:xfrm>
          <a:prstGeom prst="flowChartPunchedCar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奥巴马</a:t>
            </a:r>
            <a:r>
              <a:rPr lang="zh-CN" altLang="en-US" sz="1400" dirty="0" smtClean="0"/>
              <a:t>的老婆是米歇尔。</a:t>
            </a:r>
            <a:endParaRPr lang="en-US" sz="1400" dirty="0"/>
          </a:p>
        </p:txBody>
      </p:sp>
      <p:sp>
        <p:nvSpPr>
          <p:cNvPr id="8" name="Rounded Rectangle 7"/>
          <p:cNvSpPr/>
          <p:nvPr/>
        </p:nvSpPr>
        <p:spPr>
          <a:xfrm>
            <a:off x="8465312" y="4424902"/>
            <a:ext cx="685800" cy="3124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smtClean="0"/>
              <a:t>语义匹配</a:t>
            </a:r>
            <a:endParaRPr lang="en-US" sz="1800" dirty="0"/>
          </a:p>
        </p:txBody>
      </p:sp>
      <p:cxnSp>
        <p:nvCxnSpPr>
          <p:cNvPr id="10" name="Straight Arrow Connector 9"/>
          <p:cNvCxnSpPr>
            <a:stCxn id="5" idx="1"/>
            <a:endCxn id="8" idx="3"/>
          </p:cNvCxnSpPr>
          <p:nvPr/>
        </p:nvCxnSpPr>
        <p:spPr>
          <a:xfrm flipH="1">
            <a:off x="9151112" y="4345316"/>
            <a:ext cx="1467447" cy="16416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1"/>
            <a:endCxn id="8" idx="3"/>
          </p:cNvCxnSpPr>
          <p:nvPr/>
        </p:nvCxnSpPr>
        <p:spPr>
          <a:xfrm flipH="1" flipV="1">
            <a:off x="9151112" y="5987002"/>
            <a:ext cx="1467447" cy="2000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1"/>
            <a:endCxn id="8" idx="3"/>
          </p:cNvCxnSpPr>
          <p:nvPr/>
        </p:nvCxnSpPr>
        <p:spPr>
          <a:xfrm flipH="1" flipV="1">
            <a:off x="9151112" y="5987002"/>
            <a:ext cx="1467447" cy="20417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8" idx="1"/>
          </p:cNvCxnSpPr>
          <p:nvPr/>
        </p:nvCxnSpPr>
        <p:spPr>
          <a:xfrm>
            <a:off x="7131812" y="5987002"/>
            <a:ext cx="13335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4526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>
            <a:spLocks noGrp="1"/>
          </p:cNvSpPr>
          <p:nvPr>
            <p:ph type="title" idx="4294967295"/>
          </p:nvPr>
        </p:nvSpPr>
        <p:spPr>
          <a:xfrm>
            <a:off x="1192143" y="126436"/>
            <a:ext cx="14955977" cy="1248550"/>
          </a:xfrm>
          <a:prstGeom prst="rect">
            <a:avLst/>
          </a:prstGeom>
        </p:spPr>
        <p:txBody>
          <a:bodyPr/>
          <a:lstStyle/>
          <a:p>
            <a:r>
              <a:t>C&amp;W</a:t>
            </a:r>
          </a:p>
        </p:txBody>
      </p:sp>
      <p:sp>
        <p:nvSpPr>
          <p:cNvPr id="617" name="Shape 61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pic>
        <p:nvPicPr>
          <p:cNvPr id="618" name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9670" y="3083377"/>
            <a:ext cx="8006565" cy="3096345"/>
          </a:xfrm>
          <a:prstGeom prst="rect">
            <a:avLst/>
          </a:prstGeom>
          <a:ln w="12700">
            <a:miter lim="400000"/>
          </a:ln>
        </p:spPr>
      </p:pic>
      <p:sp>
        <p:nvSpPr>
          <p:cNvPr id="619" name="Shape 619"/>
          <p:cNvSpPr/>
          <p:nvPr/>
        </p:nvSpPr>
        <p:spPr>
          <a:xfrm flipV="1">
            <a:off x="8752457" y="6221679"/>
            <a:ext cx="1741868" cy="1090601"/>
          </a:xfrm>
          <a:prstGeom prst="line">
            <a:avLst/>
          </a:prstGeom>
          <a:ln w="28575">
            <a:solidFill>
              <a:srgbClr val="9C5252"/>
            </a:solidFill>
            <a:bevel/>
            <a:tailEnd type="triangle"/>
          </a:ln>
        </p:spPr>
        <p:txBody>
          <a:bodyPr lIns="45719" rIns="45719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620" name="Shape 620"/>
          <p:cNvSpPr/>
          <p:nvPr/>
        </p:nvSpPr>
        <p:spPr>
          <a:xfrm>
            <a:off x="8436926" y="6495219"/>
            <a:ext cx="108012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目标词</a:t>
            </a:r>
          </a:p>
        </p:txBody>
      </p:sp>
      <p:sp>
        <p:nvSpPr>
          <p:cNvPr id="621" name="Shape 621"/>
          <p:cNvSpPr/>
          <p:nvPr/>
        </p:nvSpPr>
        <p:spPr>
          <a:xfrm>
            <a:off x="7896866" y="7180050"/>
            <a:ext cx="108012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上下文</a:t>
            </a:r>
          </a:p>
        </p:txBody>
      </p:sp>
      <p:sp>
        <p:nvSpPr>
          <p:cNvPr id="622" name="Shape 622"/>
          <p:cNvSpPr/>
          <p:nvPr/>
        </p:nvSpPr>
        <p:spPr>
          <a:xfrm flipH="1" flipV="1">
            <a:off x="7138195" y="6108875"/>
            <a:ext cx="809778" cy="1071177"/>
          </a:xfrm>
          <a:prstGeom prst="line">
            <a:avLst/>
          </a:prstGeom>
          <a:ln w="28575">
            <a:solidFill>
              <a:srgbClr val="9C5252"/>
            </a:solidFill>
            <a:bevel/>
            <a:tailEnd type="triangle"/>
          </a:ln>
        </p:spPr>
        <p:txBody>
          <a:bodyPr lIns="45719" rIns="45719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pic>
        <p:nvPicPr>
          <p:cNvPr id="623" name="image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07054" y="3250205"/>
            <a:ext cx="2601349" cy="340653"/>
          </a:xfrm>
          <a:prstGeom prst="rect">
            <a:avLst/>
          </a:prstGeom>
          <a:ln w="12700">
            <a:miter lim="400000"/>
          </a:ln>
        </p:spPr>
      </p:pic>
      <p:sp>
        <p:nvSpPr>
          <p:cNvPr id="624" name="Shape 624"/>
          <p:cNvSpPr/>
          <p:nvPr/>
        </p:nvSpPr>
        <p:spPr>
          <a:xfrm flipH="1" flipV="1">
            <a:off x="10226513" y="4379523"/>
            <a:ext cx="718609" cy="72007"/>
          </a:xfrm>
          <a:prstGeom prst="line">
            <a:avLst/>
          </a:prstGeom>
          <a:ln w="28575">
            <a:solidFill>
              <a:srgbClr val="63891F"/>
            </a:solidFill>
            <a:bevel/>
            <a:tailEnd type="triangle"/>
          </a:ln>
        </p:spPr>
        <p:txBody>
          <a:bodyPr lIns="45719" rIns="45719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625" name="Shape 625"/>
          <p:cNvSpPr/>
          <p:nvPr/>
        </p:nvSpPr>
        <p:spPr>
          <a:xfrm>
            <a:off x="10945121" y="4238957"/>
            <a:ext cx="1805473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defTabSz="914400">
              <a:defRPr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上下文和目标词的联合表示</a:t>
            </a:r>
          </a:p>
        </p:txBody>
      </p:sp>
      <p:sp>
        <p:nvSpPr>
          <p:cNvPr id="626" name="Shape 626"/>
          <p:cNvSpPr/>
          <p:nvPr/>
        </p:nvSpPr>
        <p:spPr>
          <a:xfrm>
            <a:off x="3508013" y="8353052"/>
            <a:ext cx="2410916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t>上下文表示：</a:t>
            </a:r>
          </a:p>
        </p:txBody>
      </p:sp>
      <p:sp>
        <p:nvSpPr>
          <p:cNvPr id="627" name="Shape 627"/>
          <p:cNvSpPr/>
          <p:nvPr/>
        </p:nvSpPr>
        <p:spPr>
          <a:xfrm>
            <a:off x="3463779" y="7563512"/>
            <a:ext cx="433452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t>目标词和上下文的关系：</a:t>
            </a:r>
          </a:p>
        </p:txBody>
      </p:sp>
      <p:sp>
        <p:nvSpPr>
          <p:cNvPr id="630" name="Shape 630"/>
          <p:cNvSpPr/>
          <p:nvPr/>
        </p:nvSpPr>
        <p:spPr>
          <a:xfrm flipV="1">
            <a:off x="9163099" y="8870178"/>
            <a:ext cx="1" cy="340653"/>
          </a:xfrm>
          <a:prstGeom prst="line">
            <a:avLst/>
          </a:prstGeom>
          <a:ln w="25400">
            <a:solidFill>
              <a:srgbClr val="0433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 sz="2400"/>
          </a:p>
        </p:txBody>
      </p:sp>
      <p:sp>
        <p:nvSpPr>
          <p:cNvPr id="631" name="Shape 631"/>
          <p:cNvSpPr/>
          <p:nvPr/>
        </p:nvSpPr>
        <p:spPr>
          <a:xfrm flipV="1">
            <a:off x="8913486" y="6067078"/>
            <a:ext cx="1" cy="340653"/>
          </a:xfrm>
          <a:prstGeom prst="line">
            <a:avLst/>
          </a:prstGeom>
          <a:ln w="25400">
            <a:solidFill>
              <a:srgbClr val="0433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 sz="24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8299" y="7624463"/>
            <a:ext cx="1854200" cy="457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8929" y="8342004"/>
            <a:ext cx="63627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04345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>
            <a:spLocks noGrp="1"/>
          </p:cNvSpPr>
          <p:nvPr>
            <p:ph type="title" idx="4294967295"/>
          </p:nvPr>
        </p:nvSpPr>
        <p:spPr>
          <a:xfrm>
            <a:off x="1192143" y="126436"/>
            <a:ext cx="14955977" cy="1248550"/>
          </a:xfrm>
          <a:prstGeom prst="rect">
            <a:avLst/>
          </a:prstGeom>
        </p:spPr>
        <p:txBody>
          <a:bodyPr/>
          <a:lstStyle/>
          <a:p>
            <a:r>
              <a:t>模型总结</a:t>
            </a:r>
          </a:p>
        </p:txBody>
      </p:sp>
      <p:sp>
        <p:nvSpPr>
          <p:cNvPr id="634" name="Shape 634"/>
          <p:cNvSpPr>
            <a:spLocks noGrp="1"/>
          </p:cNvSpPr>
          <p:nvPr>
            <p:ph type="body" idx="1"/>
          </p:nvPr>
        </p:nvSpPr>
        <p:spPr>
          <a:xfrm>
            <a:off x="2397743" y="2609850"/>
            <a:ext cx="11099801" cy="62865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35" name="Shape 635"/>
          <p:cNvSpPr/>
          <p:nvPr/>
        </p:nvSpPr>
        <p:spPr>
          <a:xfrm rot="5400000">
            <a:off x="11674416" y="5656555"/>
            <a:ext cx="4189043" cy="551947"/>
          </a:xfrm>
          <a:prstGeom prst="rightArrow">
            <a:avLst>
              <a:gd name="adj1" fmla="val 39483"/>
              <a:gd name="adj2" fmla="val 107032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 sz="2400"/>
          </a:p>
        </p:txBody>
      </p:sp>
      <p:sp>
        <p:nvSpPr>
          <p:cNvPr id="636" name="Shape 636"/>
          <p:cNvSpPr/>
          <p:nvPr/>
        </p:nvSpPr>
        <p:spPr>
          <a:xfrm>
            <a:off x="13854746" y="3576825"/>
            <a:ext cx="615553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简单</a:t>
            </a:r>
          </a:p>
        </p:txBody>
      </p:sp>
      <p:sp>
        <p:nvSpPr>
          <p:cNvPr id="637" name="Shape 637"/>
          <p:cNvSpPr/>
          <p:nvPr/>
        </p:nvSpPr>
        <p:spPr>
          <a:xfrm>
            <a:off x="13854746" y="7955992"/>
            <a:ext cx="615553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复杂</a:t>
            </a:r>
          </a:p>
        </p:txBody>
      </p:sp>
      <p:graphicFrame>
        <p:nvGraphicFramePr>
          <p:cNvPr id="638" name="Table 638"/>
          <p:cNvGraphicFramePr/>
          <p:nvPr/>
        </p:nvGraphicFramePr>
        <p:xfrm>
          <a:off x="3169216" y="3044660"/>
          <a:ext cx="10131891" cy="4991329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3377297"/>
                <a:gridCol w="3377297"/>
                <a:gridCol w="3377297"/>
              </a:tblGrid>
              <a:tr h="713047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Model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Relation of w, c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Representation of c</a:t>
                      </a:r>
                    </a:p>
                  </a:txBody>
                  <a:tcPr marL="50800" marR="50800" marT="50800" marB="50800" anchor="ctr" horzOverflow="overflow"/>
                </a:tc>
              </a:tr>
              <a:tr h="71304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Skip-gram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 predicts w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one of c</a:t>
                      </a:r>
                    </a:p>
                  </a:txBody>
                  <a:tcPr marL="50800" marR="50800" marT="50800" marB="50800" anchor="ctr" horzOverflow="overflow"/>
                </a:tc>
              </a:tr>
              <a:tr h="71304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CBOW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 predicts w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average of c</a:t>
                      </a:r>
                    </a:p>
                  </a:txBody>
                  <a:tcPr marL="50800" marR="50800" marT="50800" marB="50800" anchor="ctr" horzOverflow="overflow"/>
                </a:tc>
              </a:tr>
              <a:tr h="71304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Order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 predicts w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concatenation</a:t>
                      </a:r>
                    </a:p>
                  </a:txBody>
                  <a:tcPr marL="50800" marR="50800" marT="50800" marB="50800" anchor="ctr" horzOverflow="overflow"/>
                </a:tc>
              </a:tr>
              <a:tr h="71304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LBL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 predicts w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compositionality</a:t>
                      </a:r>
                    </a:p>
                  </a:txBody>
                  <a:tcPr marL="50800" marR="50800" marT="50800" marB="50800" anchor="ctr" horzOverflow="overflow"/>
                </a:tc>
              </a:tr>
              <a:tr h="71304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NNLM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 predicts w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compositionality</a:t>
                      </a:r>
                    </a:p>
                  </a:txBody>
                  <a:tcPr marL="50800" marR="50800" marT="50800" marB="50800" anchor="ctr" horzOverflow="overflow"/>
                </a:tc>
              </a:tr>
              <a:tr h="71304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C&amp;W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scores w, c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compositionality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420676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怎样才算是好的词向量</a:t>
            </a:r>
          </a:p>
        </p:txBody>
      </p:sp>
    </p:spTree>
    <p:extLst>
      <p:ext uri="{BB962C8B-B14F-4D97-AF65-F5344CB8AC3E}">
        <p14:creationId xmlns:p14="http://schemas.microsoft.com/office/powerpoint/2010/main" val="196650436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>
            <a:spLocks noGrp="1"/>
          </p:cNvSpPr>
          <p:nvPr>
            <p:ph type="title" idx="4294967295"/>
          </p:nvPr>
        </p:nvSpPr>
        <p:spPr>
          <a:xfrm>
            <a:off x="1192143" y="126436"/>
            <a:ext cx="14955977" cy="1248550"/>
          </a:xfrm>
          <a:prstGeom prst="rect">
            <a:avLst/>
          </a:prstGeom>
        </p:spPr>
        <p:txBody>
          <a:bodyPr/>
          <a:lstStyle/>
          <a:p>
            <a:r>
              <a:t>词向量应用</a:t>
            </a:r>
          </a:p>
        </p:txBody>
      </p:sp>
      <p:sp>
        <p:nvSpPr>
          <p:cNvPr id="643" name="Shape 643"/>
          <p:cNvSpPr>
            <a:spLocks noGrp="1"/>
          </p:cNvSpPr>
          <p:nvPr>
            <p:ph type="body" idx="1"/>
          </p:nvPr>
        </p:nvSpPr>
        <p:spPr>
          <a:xfrm>
            <a:off x="3120231" y="2603500"/>
            <a:ext cx="8324404" cy="6286500"/>
          </a:xfrm>
          <a:prstGeom prst="rect">
            <a:avLst/>
          </a:prstGeom>
        </p:spPr>
        <p:txBody>
          <a:bodyPr/>
          <a:lstStyle>
            <a:lvl1pPr>
              <a:spcBef>
                <a:spcPts val="1700"/>
              </a:spcBef>
            </a:lvl1pPr>
          </a:lstStyle>
          <a:p>
            <a:r>
              <a:t>语言学应用</a:t>
            </a:r>
          </a:p>
        </p:txBody>
      </p:sp>
      <p:pic>
        <p:nvPicPr>
          <p:cNvPr id="644" name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75370" y="4190020"/>
            <a:ext cx="4780508" cy="424059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9049873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>
            <a:spLocks noGrp="1"/>
          </p:cNvSpPr>
          <p:nvPr>
            <p:ph type="title" idx="4294967295"/>
          </p:nvPr>
        </p:nvSpPr>
        <p:spPr>
          <a:xfrm>
            <a:off x="1192143" y="126436"/>
            <a:ext cx="14955977" cy="1248550"/>
          </a:xfrm>
          <a:prstGeom prst="rect">
            <a:avLst/>
          </a:prstGeom>
        </p:spPr>
        <p:txBody>
          <a:bodyPr/>
          <a:lstStyle/>
          <a:p>
            <a:r>
              <a:t>词向量应用</a:t>
            </a:r>
          </a:p>
        </p:txBody>
      </p:sp>
      <p:sp>
        <p:nvSpPr>
          <p:cNvPr id="647" name="Shape 647"/>
          <p:cNvSpPr>
            <a:spLocks noGrp="1"/>
          </p:cNvSpPr>
          <p:nvPr>
            <p:ph type="body" idx="1"/>
          </p:nvPr>
        </p:nvSpPr>
        <p:spPr>
          <a:xfrm>
            <a:off x="3120231" y="2603500"/>
            <a:ext cx="11689530" cy="62865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700"/>
              </a:spcBef>
            </a:pPr>
            <a:r>
              <a:t>作为某一任务的特征</a:t>
            </a:r>
          </a:p>
          <a:p>
            <a:pPr lvl="1">
              <a:spcBef>
                <a:spcPts val="1700"/>
              </a:spcBef>
              <a:defRPr sz="2700"/>
            </a:pPr>
            <a:r>
              <a:t>文本分类</a:t>
            </a:r>
          </a:p>
          <a:p>
            <a:pPr lvl="1">
              <a:spcBef>
                <a:spcPts val="1700"/>
              </a:spcBef>
              <a:defRPr sz="2700"/>
            </a:pPr>
            <a:r>
              <a:t>情感分类</a:t>
            </a:r>
          </a:p>
          <a:p>
            <a:pPr lvl="1">
              <a:spcBef>
                <a:spcPts val="1700"/>
              </a:spcBef>
              <a:defRPr sz="2700"/>
            </a:pPr>
            <a:r>
              <a:t>传统特征：unigram、bigram、trigram</a:t>
            </a:r>
          </a:p>
          <a:p>
            <a:pPr lvl="1">
              <a:spcBef>
                <a:spcPts val="1700"/>
              </a:spcBef>
              <a:defRPr sz="2700"/>
            </a:pPr>
            <a:r>
              <a:t>分布式特征：Word Embeddings</a:t>
            </a:r>
          </a:p>
        </p:txBody>
      </p:sp>
      <p:sp>
        <p:nvSpPr>
          <p:cNvPr id="648" name="Shape 648"/>
          <p:cNvSpPr/>
          <p:nvPr/>
        </p:nvSpPr>
        <p:spPr>
          <a:xfrm>
            <a:off x="6622795" y="6837808"/>
            <a:ext cx="718145" cy="471924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特征</a:t>
            </a:r>
          </a:p>
        </p:txBody>
      </p:sp>
      <p:sp>
        <p:nvSpPr>
          <p:cNvPr id="649" name="Shape 649"/>
          <p:cNvSpPr/>
          <p:nvPr/>
        </p:nvSpPr>
        <p:spPr>
          <a:xfrm>
            <a:off x="6468905" y="8424531"/>
            <a:ext cx="1025922" cy="471924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词向量</a:t>
            </a:r>
          </a:p>
        </p:txBody>
      </p:sp>
      <p:sp>
        <p:nvSpPr>
          <p:cNvPr id="650" name="Shape 650"/>
          <p:cNvSpPr/>
          <p:nvPr/>
        </p:nvSpPr>
        <p:spPr>
          <a:xfrm rot="5400000" flipH="1">
            <a:off x="6711219" y="7553767"/>
            <a:ext cx="541294" cy="577578"/>
          </a:xfrm>
          <a:prstGeom prst="rightArrow">
            <a:avLst>
              <a:gd name="adj1" fmla="val 39579"/>
              <a:gd name="adj2" fmla="val 50622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 sz="2400"/>
          </a:p>
        </p:txBody>
      </p:sp>
      <p:sp>
        <p:nvSpPr>
          <p:cNvPr id="651" name="Shape 651"/>
          <p:cNvSpPr/>
          <p:nvPr/>
        </p:nvSpPr>
        <p:spPr>
          <a:xfrm>
            <a:off x="9130288" y="6837808"/>
            <a:ext cx="1025922" cy="471924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分类器</a:t>
            </a:r>
          </a:p>
        </p:txBody>
      </p:sp>
      <p:sp>
        <p:nvSpPr>
          <p:cNvPr id="652" name="Shape 652"/>
          <p:cNvSpPr/>
          <p:nvPr/>
        </p:nvSpPr>
        <p:spPr>
          <a:xfrm>
            <a:off x="7817152" y="6828409"/>
            <a:ext cx="821095" cy="490722"/>
          </a:xfrm>
          <a:prstGeom prst="rightArrow">
            <a:avLst>
              <a:gd name="adj1" fmla="val 32000"/>
              <a:gd name="adj2" fmla="val 107087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 sz="2400"/>
          </a:p>
        </p:txBody>
      </p:sp>
      <p:sp>
        <p:nvSpPr>
          <p:cNvPr id="653" name="Shape 653"/>
          <p:cNvSpPr/>
          <p:nvPr/>
        </p:nvSpPr>
        <p:spPr>
          <a:xfrm>
            <a:off x="8769614" y="7427829"/>
            <a:ext cx="1747273" cy="114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700"/>
            </a:pPr>
            <a:r>
              <a:rPr sz="1700"/>
              <a:t>SVM</a:t>
            </a:r>
          </a:p>
          <a:p>
            <a:pPr>
              <a:defRPr sz="1700"/>
            </a:pPr>
            <a:r>
              <a:rPr sz="1700"/>
              <a:t>Maximum Entropy</a:t>
            </a:r>
          </a:p>
          <a:p>
            <a:pPr>
              <a:defRPr sz="1700"/>
            </a:pPr>
            <a:r>
              <a:rPr sz="1700"/>
              <a:t>Naive Bayes</a:t>
            </a:r>
          </a:p>
          <a:p>
            <a:pPr>
              <a:defRPr sz="1700"/>
            </a:pPr>
            <a:r>
              <a:rPr sz="170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00365656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>
            <a:spLocks noGrp="1"/>
          </p:cNvSpPr>
          <p:nvPr>
            <p:ph type="title" idx="4294967295"/>
          </p:nvPr>
        </p:nvSpPr>
        <p:spPr>
          <a:xfrm>
            <a:off x="1192143" y="126436"/>
            <a:ext cx="14955977" cy="1248550"/>
          </a:xfrm>
          <a:prstGeom prst="rect">
            <a:avLst/>
          </a:prstGeom>
        </p:spPr>
        <p:txBody>
          <a:bodyPr/>
          <a:lstStyle/>
          <a:p>
            <a:r>
              <a:t>词向量应用</a:t>
            </a:r>
          </a:p>
        </p:txBody>
      </p:sp>
      <p:sp>
        <p:nvSpPr>
          <p:cNvPr id="656" name="Shape 656"/>
          <p:cNvSpPr>
            <a:spLocks noGrp="1"/>
          </p:cNvSpPr>
          <p:nvPr>
            <p:ph type="body" idx="1"/>
          </p:nvPr>
        </p:nvSpPr>
        <p:spPr>
          <a:xfrm>
            <a:off x="3120231" y="2603500"/>
            <a:ext cx="10478538" cy="6286500"/>
          </a:xfrm>
          <a:prstGeom prst="rect">
            <a:avLst/>
          </a:prstGeom>
        </p:spPr>
        <p:txBody>
          <a:bodyPr/>
          <a:lstStyle>
            <a:lvl1pPr>
              <a:spcBef>
                <a:spcPts val="1700"/>
              </a:spcBef>
            </a:lvl1pPr>
          </a:lstStyle>
          <a:p>
            <a:r>
              <a:t>作为某一任务神经网络模型的初始值</a:t>
            </a:r>
          </a:p>
        </p:txBody>
      </p:sp>
      <p:pic>
        <p:nvPicPr>
          <p:cNvPr id="657" name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7696" y="4170819"/>
            <a:ext cx="9378149" cy="390122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1929080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>
            <a:spLocks noGrp="1"/>
          </p:cNvSpPr>
          <p:nvPr>
            <p:ph type="title" idx="4294967295"/>
          </p:nvPr>
        </p:nvSpPr>
        <p:spPr>
          <a:xfrm>
            <a:off x="1192143" y="126436"/>
            <a:ext cx="14955977" cy="1248550"/>
          </a:xfrm>
          <a:prstGeom prst="rect">
            <a:avLst/>
          </a:prstGeom>
        </p:spPr>
        <p:txBody>
          <a:bodyPr/>
          <a:lstStyle/>
          <a:p>
            <a:r>
              <a:t>评价任务选择</a:t>
            </a:r>
          </a:p>
        </p:txBody>
      </p:sp>
      <p:sp>
        <p:nvSpPr>
          <p:cNvPr id="660" name="Shape 6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4489" indent="-364489" defTabSz="479044">
              <a:spcBef>
                <a:spcPts val="1300"/>
              </a:spcBef>
              <a:defRPr sz="2952"/>
            </a:pPr>
            <a:r>
              <a:t>语言学应用</a:t>
            </a:r>
          </a:p>
          <a:p>
            <a:pPr marL="728979" lvl="1" indent="-364489" defTabSz="479044">
              <a:spcBef>
                <a:spcPts val="1300"/>
              </a:spcBef>
              <a:defRPr sz="2460"/>
            </a:pPr>
            <a:r>
              <a:t>类比任务（syn、sem）</a:t>
            </a:r>
          </a:p>
          <a:p>
            <a:pPr marL="728979" lvl="1" indent="-364489" defTabSz="479044">
              <a:spcBef>
                <a:spcPts val="1300"/>
              </a:spcBef>
              <a:defRPr sz="2460"/>
            </a:pPr>
            <a:r>
              <a:t>相似度/相关度计算（ws）</a:t>
            </a:r>
          </a:p>
          <a:p>
            <a:pPr marL="728979" lvl="1" indent="-364489" defTabSz="479044">
              <a:spcBef>
                <a:spcPts val="1300"/>
              </a:spcBef>
              <a:defRPr sz="2460"/>
            </a:pPr>
            <a:r>
              <a:t>同义词（tfl）</a:t>
            </a:r>
          </a:p>
          <a:p>
            <a:pPr marL="364489" indent="-364489" defTabSz="479044">
              <a:spcBef>
                <a:spcPts val="1300"/>
              </a:spcBef>
              <a:defRPr sz="2952"/>
            </a:pPr>
            <a:r>
              <a:t>作为某一任务的特征</a:t>
            </a:r>
          </a:p>
          <a:p>
            <a:pPr marL="728979" lvl="1" indent="-364489" defTabSz="479044">
              <a:spcBef>
                <a:spcPts val="1300"/>
              </a:spcBef>
              <a:defRPr sz="2460"/>
            </a:pPr>
            <a:r>
              <a:t>情感分类（avg）</a:t>
            </a:r>
          </a:p>
          <a:p>
            <a:pPr marL="728979" lvl="1" indent="-364489" defTabSz="479044">
              <a:spcBef>
                <a:spcPts val="1300"/>
              </a:spcBef>
              <a:defRPr sz="2460"/>
            </a:pPr>
            <a:r>
              <a:t>命名实体识别（NER）</a:t>
            </a:r>
          </a:p>
          <a:p>
            <a:pPr marL="364489" indent="-364489" defTabSz="479044">
              <a:spcBef>
                <a:spcPts val="1300"/>
              </a:spcBef>
              <a:defRPr sz="2952"/>
            </a:pPr>
            <a:r>
              <a:t>作为某一任务神经网络模型的初始值</a:t>
            </a:r>
          </a:p>
          <a:p>
            <a:pPr marL="728979" lvl="1" indent="-364489" defTabSz="479044">
              <a:spcBef>
                <a:spcPts val="1300"/>
              </a:spcBef>
              <a:defRPr sz="2460"/>
            </a:pPr>
            <a:r>
              <a:t>情感分类（cnn）</a:t>
            </a:r>
          </a:p>
          <a:p>
            <a:pPr marL="728979" lvl="1" indent="-364489" defTabSz="479044">
              <a:spcBef>
                <a:spcPts val="1300"/>
              </a:spcBef>
              <a:defRPr sz="2460"/>
            </a:pPr>
            <a:r>
              <a:t>词性标注（pos）</a:t>
            </a:r>
          </a:p>
        </p:txBody>
      </p:sp>
    </p:spTree>
    <p:extLst>
      <p:ext uri="{BB962C8B-B14F-4D97-AF65-F5344CB8AC3E}">
        <p14:creationId xmlns:p14="http://schemas.microsoft.com/office/powerpoint/2010/main" val="75675687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>
            <a:spLocks noGrp="1"/>
          </p:cNvSpPr>
          <p:nvPr>
            <p:ph type="title" idx="4294967295"/>
          </p:nvPr>
        </p:nvSpPr>
        <p:spPr>
          <a:xfrm>
            <a:off x="1192143" y="126436"/>
            <a:ext cx="14955977" cy="1248550"/>
          </a:xfrm>
          <a:prstGeom prst="rect">
            <a:avLst/>
          </a:prstGeom>
        </p:spPr>
        <p:txBody>
          <a:bodyPr/>
          <a:lstStyle/>
          <a:p>
            <a:r>
              <a:t>评价任务：类比任务</a:t>
            </a:r>
          </a:p>
        </p:txBody>
      </p:sp>
      <p:sp>
        <p:nvSpPr>
          <p:cNvPr id="663" name="Shape 6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7763" lvl="1" indent="-386715" defTabSz="508254">
              <a:spcBef>
                <a:spcPts val="1400"/>
              </a:spcBef>
              <a:defRPr sz="3132"/>
            </a:pPr>
            <a:r>
              <a:t>语法相似度（syn）10.5k</a:t>
            </a:r>
          </a:p>
          <a:p>
            <a:pPr marL="839724" lvl="2" indent="-386715" defTabSz="508254">
              <a:spcBef>
                <a:spcPts val="1400"/>
              </a:spcBef>
              <a:defRPr sz="3132"/>
            </a:pPr>
            <a:r>
              <a:rPr u="sng"/>
              <a:t>predict</a:t>
            </a:r>
            <a:r>
              <a:t> – predicting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≈ </a:t>
            </a:r>
            <a:r>
              <a:t>dance – dancing</a:t>
            </a:r>
          </a:p>
          <a:p>
            <a:pPr marL="386715" indent="-386715" defTabSz="508254">
              <a:spcBef>
                <a:spcPts val="1400"/>
              </a:spcBef>
              <a:defRPr sz="3132"/>
            </a:pPr>
            <a:r>
              <a:t>类比关系（语义）（sem）9k</a:t>
            </a:r>
          </a:p>
          <a:p>
            <a:pPr marL="839724" lvl="2" indent="-386715" defTabSz="508254">
              <a:spcBef>
                <a:spcPts val="1400"/>
              </a:spcBef>
              <a:defRPr sz="3132"/>
            </a:pPr>
            <a:r>
              <a:rPr u="sng"/>
              <a:t>king</a:t>
            </a:r>
            <a:r>
              <a:t> – queen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≈ </a:t>
            </a:r>
            <a:r>
              <a:t>man – woman</a:t>
            </a:r>
          </a:p>
          <a:p>
            <a:pPr marL="386715" indent="-386715" defTabSz="508254">
              <a:spcBef>
                <a:spcPts val="1400"/>
              </a:spcBef>
              <a:defRPr sz="3132"/>
            </a:pPr>
            <a:r>
              <a:t>评测</a:t>
            </a:r>
          </a:p>
          <a:p>
            <a:pPr marL="839724" lvl="2" indent="-386715" defTabSz="508254">
              <a:spcBef>
                <a:spcPts val="1400"/>
              </a:spcBef>
              <a:defRPr sz="3132"/>
            </a:pPr>
            <a:r>
              <a:t>man – woman + queen → king</a:t>
            </a:r>
          </a:p>
          <a:p>
            <a:pPr marL="839724" lvl="2" indent="-386715" defTabSz="508254">
              <a:spcBef>
                <a:spcPts val="1400"/>
              </a:spcBef>
              <a:defRPr sz="3132"/>
            </a:pPr>
            <a:r>
              <a:t>predict-dance+dancing →predicting</a:t>
            </a:r>
          </a:p>
          <a:p>
            <a:pPr marL="386715" indent="-386715" defTabSz="508254">
              <a:spcBef>
                <a:spcPts val="1400"/>
              </a:spcBef>
              <a:defRPr sz="3132"/>
            </a:pPr>
            <a:r>
              <a:t>评价指标</a:t>
            </a:r>
          </a:p>
          <a:p>
            <a:pPr marL="839724" lvl="2" indent="-386715" defTabSz="508254">
              <a:spcBef>
                <a:spcPts val="1400"/>
              </a:spcBef>
              <a:defRPr sz="3132"/>
            </a:pPr>
            <a:r>
              <a:t>Accuracy</a:t>
            </a:r>
          </a:p>
        </p:txBody>
      </p:sp>
      <p:sp>
        <p:nvSpPr>
          <p:cNvPr id="664" name="Shape 664"/>
          <p:cNvSpPr/>
          <p:nvPr/>
        </p:nvSpPr>
        <p:spPr>
          <a:xfrm>
            <a:off x="12395838" y="1970300"/>
            <a:ext cx="2154436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defRPr sz="18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/>
              <a:t>[Mikolov et al. 2013]</a:t>
            </a:r>
          </a:p>
        </p:txBody>
      </p:sp>
      <p:pic>
        <p:nvPicPr>
          <p:cNvPr id="665" name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78354" y="6150285"/>
            <a:ext cx="2819401" cy="2311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1470781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 idx="4294967295"/>
          </p:nvPr>
        </p:nvSpPr>
        <p:spPr>
          <a:xfrm>
            <a:off x="1192143" y="126436"/>
            <a:ext cx="14955977" cy="1248550"/>
          </a:xfrm>
          <a:prstGeom prst="rect">
            <a:avLst/>
          </a:prstGeom>
        </p:spPr>
        <p:txBody>
          <a:bodyPr/>
          <a:lstStyle/>
          <a:p>
            <a:r>
              <a:t>评价任务：相似度/相关度</a:t>
            </a:r>
          </a:p>
        </p:txBody>
      </p:sp>
      <p:sp>
        <p:nvSpPr>
          <p:cNvPr id="668" name="Shape 66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700"/>
              </a:spcBef>
            </a:pPr>
            <a:r>
              <a:t>任务：计算给定词语的相关词语（ws）</a:t>
            </a:r>
          </a:p>
          <a:p>
            <a:pPr lvl="1">
              <a:spcBef>
                <a:spcPts val="1700"/>
              </a:spcBef>
            </a:pPr>
            <a:r>
              <a:t>student, professor     6.81</a:t>
            </a:r>
            <a:endParaRPr sz="2800"/>
          </a:p>
          <a:p>
            <a:pPr lvl="1">
              <a:spcBef>
                <a:spcPts val="1700"/>
              </a:spcBef>
            </a:pPr>
            <a:r>
              <a:t>professor, cucumber 0.31</a:t>
            </a:r>
          </a:p>
          <a:p>
            <a:pPr>
              <a:spcBef>
                <a:spcPts val="1700"/>
              </a:spcBef>
            </a:pPr>
            <a:r>
              <a:t>数据：WordSim353</a:t>
            </a:r>
          </a:p>
          <a:p>
            <a:pPr>
              <a:spcBef>
                <a:spcPts val="1700"/>
              </a:spcBef>
            </a:pPr>
            <a:r>
              <a:t>指标：皮尔逊距离</a:t>
            </a:r>
          </a:p>
        </p:txBody>
      </p:sp>
      <p:sp>
        <p:nvSpPr>
          <p:cNvPr id="669" name="Shape 669"/>
          <p:cNvSpPr/>
          <p:nvPr/>
        </p:nvSpPr>
        <p:spPr>
          <a:xfrm>
            <a:off x="11828686" y="2043245"/>
            <a:ext cx="285504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sz="18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/>
              <a:t>[L. Finkelstein et al., 2013]</a:t>
            </a:r>
          </a:p>
        </p:txBody>
      </p:sp>
      <p:pic>
        <p:nvPicPr>
          <p:cNvPr id="67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84629" y="6908411"/>
            <a:ext cx="4775201" cy="647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1" name="pasted-image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50960" y="5958604"/>
            <a:ext cx="2044701" cy="2311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537434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>
            <a:spLocks noGrp="1"/>
          </p:cNvSpPr>
          <p:nvPr>
            <p:ph type="title" idx="4294967295"/>
          </p:nvPr>
        </p:nvSpPr>
        <p:spPr>
          <a:xfrm>
            <a:off x="1192143" y="126436"/>
            <a:ext cx="14955977" cy="1248550"/>
          </a:xfrm>
          <a:prstGeom prst="rect">
            <a:avLst/>
          </a:prstGeom>
        </p:spPr>
        <p:txBody>
          <a:bodyPr/>
          <a:lstStyle/>
          <a:p>
            <a:r>
              <a:t>评价任务：同义词</a:t>
            </a:r>
          </a:p>
        </p:txBody>
      </p:sp>
      <p:sp>
        <p:nvSpPr>
          <p:cNvPr id="674" name="Shape 67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700"/>
              </a:spcBef>
            </a:pPr>
            <a:r>
              <a:rPr dirty="0"/>
              <a:t>任务：找给定词语的同义词（tfl）80个选择题</a:t>
            </a:r>
          </a:p>
          <a:p>
            <a:pPr>
              <a:spcBef>
                <a:spcPts val="1700"/>
              </a:spcBef>
            </a:pPr>
            <a:endParaRPr dirty="0"/>
          </a:p>
          <a:p>
            <a:pPr>
              <a:spcBef>
                <a:spcPts val="1700"/>
              </a:spcBef>
            </a:pPr>
            <a:endParaRPr dirty="0"/>
          </a:p>
          <a:p>
            <a:pPr>
              <a:spcBef>
                <a:spcPts val="1700"/>
              </a:spcBef>
            </a:pPr>
            <a:endParaRPr lang="zh-CN" altLang="en-US" dirty="0" smtClean="0"/>
          </a:p>
          <a:p>
            <a:pPr>
              <a:spcBef>
                <a:spcPts val="1700"/>
              </a:spcBef>
            </a:pPr>
            <a:r>
              <a:rPr dirty="0" smtClean="0"/>
              <a:t>数据</a:t>
            </a:r>
            <a:r>
              <a:rPr dirty="0"/>
              <a:t>：托福考试同义词题</a:t>
            </a:r>
          </a:p>
          <a:p>
            <a:pPr>
              <a:spcBef>
                <a:spcPts val="1700"/>
              </a:spcBef>
            </a:pPr>
            <a:r>
              <a:rPr dirty="0"/>
              <a:t>指标：Accuracy</a:t>
            </a:r>
          </a:p>
        </p:txBody>
      </p:sp>
      <p:sp>
        <p:nvSpPr>
          <p:cNvPr id="675" name="Shape 675"/>
          <p:cNvSpPr/>
          <p:nvPr/>
        </p:nvSpPr>
        <p:spPr>
          <a:xfrm>
            <a:off x="5371314" y="3435861"/>
            <a:ext cx="5256585" cy="1261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l" defTabSz="914400"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sz="2800"/>
              <a:t>levied</a:t>
            </a:r>
            <a:endParaRPr sz="2400"/>
          </a:p>
          <a:p>
            <a:pPr algn="l" defTabSz="914400"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sz="2400"/>
              <a:t>A) </a:t>
            </a:r>
            <a:r>
              <a:rPr sz="2400" b="1"/>
              <a:t>imposed</a:t>
            </a:r>
            <a:r>
              <a:rPr sz="2400"/>
              <a:t> 		B) believed  </a:t>
            </a:r>
          </a:p>
          <a:p>
            <a:pPr algn="l" defTabSz="914400"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sz="2400"/>
              <a:t>C) requested 	D) correlated</a:t>
            </a:r>
          </a:p>
        </p:txBody>
      </p:sp>
      <p:sp>
        <p:nvSpPr>
          <p:cNvPr id="676" name="Shape 676"/>
          <p:cNvSpPr/>
          <p:nvPr/>
        </p:nvSpPr>
        <p:spPr>
          <a:xfrm>
            <a:off x="10897034" y="2032324"/>
            <a:ext cx="371914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l" defTabSz="914400"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sz="1800">
                <a:solidFill>
                  <a:srgbClr val="808080"/>
                </a:solidFill>
              </a:rPr>
              <a:t>[T. Landauer &amp; S. Dumais, 2013]</a:t>
            </a:r>
          </a:p>
        </p:txBody>
      </p:sp>
      <p:pic>
        <p:nvPicPr>
          <p:cNvPr id="677" name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21555" y="5870136"/>
            <a:ext cx="2070101" cy="2311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1626449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92143" y="126436"/>
            <a:ext cx="14955977" cy="1248550"/>
          </a:xfrm>
        </p:spPr>
        <p:txBody>
          <a:bodyPr/>
          <a:lstStyle/>
          <a:p>
            <a:r>
              <a:rPr lang="zh-CN" altLang="en-US" dirty="0" smtClean="0"/>
              <a:t>词是自然语言处理的基础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神经网络初始化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029" y="2020809"/>
            <a:ext cx="4580142" cy="731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480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>
            <a:spLocks noGrp="1"/>
          </p:cNvSpPr>
          <p:nvPr>
            <p:ph type="title" idx="4294967295"/>
          </p:nvPr>
        </p:nvSpPr>
        <p:spPr>
          <a:xfrm>
            <a:off x="1192143" y="126436"/>
            <a:ext cx="14955977" cy="1248550"/>
          </a:xfrm>
          <a:prstGeom prst="rect">
            <a:avLst/>
          </a:prstGeom>
        </p:spPr>
        <p:txBody>
          <a:bodyPr/>
          <a:lstStyle/>
          <a:p>
            <a:r>
              <a:t>评价任务：文本分类</a:t>
            </a:r>
          </a:p>
        </p:txBody>
      </p:sp>
      <p:sp>
        <p:nvSpPr>
          <p:cNvPr id="680" name="Shape 68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700"/>
              </a:spcBef>
            </a:pPr>
            <a:r>
              <a:t>任务：情感分类（avg）</a:t>
            </a:r>
          </a:p>
          <a:p>
            <a:pPr lvl="1">
              <a:spcBef>
                <a:spcPts val="1700"/>
              </a:spcBef>
            </a:pPr>
            <a:r>
              <a:t>10万条（5万有标注）</a:t>
            </a:r>
          </a:p>
          <a:p>
            <a:pPr lvl="1">
              <a:spcBef>
                <a:spcPts val="1700"/>
              </a:spcBef>
            </a:pPr>
            <a:r>
              <a:t>25,000 Train, 25,000 Test</a:t>
            </a:r>
          </a:p>
          <a:p>
            <a:pPr>
              <a:spcBef>
                <a:spcPts val="1700"/>
              </a:spcBef>
            </a:pPr>
            <a:r>
              <a:t>特征：文档中各词词向量平均值</a:t>
            </a:r>
          </a:p>
          <a:p>
            <a:pPr>
              <a:spcBef>
                <a:spcPts val="1700"/>
              </a:spcBef>
            </a:pPr>
            <a:r>
              <a:t>分类模型：Logistic Regression</a:t>
            </a:r>
          </a:p>
          <a:p>
            <a:pPr>
              <a:spcBef>
                <a:spcPts val="1700"/>
              </a:spcBef>
            </a:pPr>
            <a:r>
              <a:t>数据：IMDB</a:t>
            </a:r>
          </a:p>
          <a:p>
            <a:pPr>
              <a:spcBef>
                <a:spcPts val="1700"/>
              </a:spcBef>
            </a:pPr>
            <a:r>
              <a:t>指标：Accuracy</a:t>
            </a:r>
          </a:p>
        </p:txBody>
      </p:sp>
      <p:pic>
        <p:nvPicPr>
          <p:cNvPr id="681" name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01177" y="5766924"/>
            <a:ext cx="2095501" cy="2311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317800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>
            <a:spLocks noGrp="1"/>
          </p:cNvSpPr>
          <p:nvPr>
            <p:ph type="title" idx="4294967295"/>
          </p:nvPr>
        </p:nvSpPr>
        <p:spPr>
          <a:xfrm>
            <a:off x="1192143" y="126436"/>
            <a:ext cx="14955977" cy="1248550"/>
          </a:xfrm>
          <a:prstGeom prst="rect">
            <a:avLst/>
          </a:prstGeom>
        </p:spPr>
        <p:txBody>
          <a:bodyPr/>
          <a:lstStyle/>
          <a:p>
            <a:r>
              <a:t>评价任务：命名实体识别</a:t>
            </a:r>
          </a:p>
        </p:txBody>
      </p:sp>
      <p:sp>
        <p:nvSpPr>
          <p:cNvPr id="684" name="Shape 68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700"/>
              </a:spcBef>
            </a:pPr>
            <a:r>
              <a:t>任务：NER</a:t>
            </a:r>
          </a:p>
          <a:p>
            <a:pPr>
              <a:spcBef>
                <a:spcPts val="1700"/>
              </a:spcBef>
            </a:pPr>
            <a:r>
              <a:t>特征：传统特征[Ratinov 2009]+训练得到的词向量</a:t>
            </a:r>
          </a:p>
          <a:p>
            <a:pPr>
              <a:spcBef>
                <a:spcPts val="1700"/>
              </a:spcBef>
            </a:pPr>
            <a:r>
              <a:t>模型：CRFs</a:t>
            </a:r>
          </a:p>
          <a:p>
            <a:pPr>
              <a:spcBef>
                <a:spcPts val="1700"/>
              </a:spcBef>
            </a:pPr>
            <a:r>
              <a:t>数据：CoNLL03 shared task</a:t>
            </a:r>
          </a:p>
          <a:p>
            <a:pPr>
              <a:spcBef>
                <a:spcPts val="1700"/>
              </a:spcBef>
            </a:pPr>
            <a:r>
              <a:t>指标：F1</a:t>
            </a:r>
          </a:p>
        </p:txBody>
      </p:sp>
      <p:sp>
        <p:nvSpPr>
          <p:cNvPr id="685" name="Shape 685"/>
          <p:cNvSpPr/>
          <p:nvPr/>
        </p:nvSpPr>
        <p:spPr>
          <a:xfrm>
            <a:off x="12328619" y="2084466"/>
            <a:ext cx="222847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l" defTabSz="914400"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sz="1800">
                <a:solidFill>
                  <a:srgbClr val="808080"/>
                </a:solidFill>
              </a:rPr>
              <a:t>[Turian et al., 2010]</a:t>
            </a:r>
          </a:p>
        </p:txBody>
      </p:sp>
      <p:pic>
        <p:nvPicPr>
          <p:cNvPr id="686" name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48770" y="5932815"/>
            <a:ext cx="2057401" cy="2311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555361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>
            <a:spLocks noGrp="1"/>
          </p:cNvSpPr>
          <p:nvPr>
            <p:ph type="title" idx="4294967295"/>
          </p:nvPr>
        </p:nvSpPr>
        <p:spPr>
          <a:xfrm>
            <a:off x="1192143" y="126436"/>
            <a:ext cx="14955977" cy="1248550"/>
          </a:xfrm>
          <a:prstGeom prst="rect">
            <a:avLst/>
          </a:prstGeom>
        </p:spPr>
        <p:txBody>
          <a:bodyPr/>
          <a:lstStyle/>
          <a:p>
            <a:r>
              <a:t>评价任务：情感分类</a:t>
            </a:r>
          </a:p>
        </p:txBody>
      </p:sp>
      <p:sp>
        <p:nvSpPr>
          <p:cNvPr id="689" name="Shape 68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700"/>
              </a:spcBef>
            </a:pPr>
            <a:r>
              <a:t>任务：情感分类，5分类（cnn）</a:t>
            </a:r>
          </a:p>
          <a:p>
            <a:pPr>
              <a:spcBef>
                <a:spcPts val="1700"/>
              </a:spcBef>
            </a:pPr>
            <a:r>
              <a:t>模型：Convolutional Neural Network</a:t>
            </a:r>
          </a:p>
          <a:p>
            <a:pPr>
              <a:spcBef>
                <a:spcPts val="1700"/>
              </a:spcBef>
            </a:pPr>
            <a:r>
              <a:t>数据：Stanford Sentiment Tree Bank</a:t>
            </a:r>
          </a:p>
          <a:p>
            <a:pPr lvl="1">
              <a:spcBef>
                <a:spcPts val="1700"/>
              </a:spcBef>
            </a:pPr>
            <a:r>
              <a:t>6920 Train, 872 Dev, 1821 Test</a:t>
            </a:r>
          </a:p>
          <a:p>
            <a:pPr>
              <a:spcBef>
                <a:spcPts val="1700"/>
              </a:spcBef>
            </a:pPr>
            <a:r>
              <a:t>指标：Accuracy</a:t>
            </a:r>
          </a:p>
        </p:txBody>
      </p:sp>
      <p:pic>
        <p:nvPicPr>
          <p:cNvPr id="690" name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1056" y="6780398"/>
            <a:ext cx="5479780" cy="2279539"/>
          </a:xfrm>
          <a:prstGeom prst="rect">
            <a:avLst/>
          </a:prstGeom>
          <a:ln w="12700">
            <a:miter lim="400000"/>
          </a:ln>
        </p:spPr>
      </p:pic>
      <p:sp>
        <p:nvSpPr>
          <p:cNvPr id="691" name="Shape 691"/>
          <p:cNvSpPr/>
          <p:nvPr/>
        </p:nvSpPr>
        <p:spPr>
          <a:xfrm>
            <a:off x="12434622" y="2156705"/>
            <a:ext cx="216024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sz="18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/>
              <a:t>[Y. Kim, 2014]</a:t>
            </a:r>
          </a:p>
        </p:txBody>
      </p:sp>
      <p:pic>
        <p:nvPicPr>
          <p:cNvPr id="692" name="pasted-image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95270" y="6130446"/>
            <a:ext cx="2057401" cy="2311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1796119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>
            <a:spLocks noGrp="1"/>
          </p:cNvSpPr>
          <p:nvPr>
            <p:ph type="title" idx="4294967295"/>
          </p:nvPr>
        </p:nvSpPr>
        <p:spPr>
          <a:xfrm>
            <a:off x="1192143" y="126436"/>
            <a:ext cx="14955977" cy="1248550"/>
          </a:xfrm>
          <a:prstGeom prst="rect">
            <a:avLst/>
          </a:prstGeom>
        </p:spPr>
        <p:txBody>
          <a:bodyPr/>
          <a:lstStyle/>
          <a:p>
            <a:r>
              <a:t>评价任务：词性标注</a:t>
            </a:r>
          </a:p>
        </p:txBody>
      </p:sp>
      <p:sp>
        <p:nvSpPr>
          <p:cNvPr id="695" name="Shape 69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700"/>
              </a:spcBef>
            </a:pPr>
            <a:r>
              <a:t>任务：标注给定句子中词的词性（pos）数据规模</a:t>
            </a:r>
          </a:p>
          <a:p>
            <a:pPr>
              <a:spcBef>
                <a:spcPts val="1700"/>
              </a:spcBef>
            </a:pPr>
            <a:r>
              <a:t>模型：SENNA</a:t>
            </a:r>
          </a:p>
          <a:p>
            <a:pPr>
              <a:spcBef>
                <a:spcPts val="1700"/>
              </a:spcBef>
            </a:pPr>
            <a:r>
              <a:t>数据：Wall Street Journal</a:t>
            </a:r>
          </a:p>
          <a:p>
            <a:pPr lvl="1">
              <a:spcBef>
                <a:spcPts val="1700"/>
              </a:spcBef>
            </a:pPr>
            <a:r>
              <a:t>18,540 Train, 2,824 Dev, 3,229 Test</a:t>
            </a:r>
          </a:p>
          <a:p>
            <a:pPr>
              <a:spcBef>
                <a:spcPts val="1700"/>
              </a:spcBef>
            </a:pPr>
            <a:r>
              <a:t>指标：Accuracy</a:t>
            </a:r>
          </a:p>
        </p:txBody>
      </p:sp>
      <p:sp>
        <p:nvSpPr>
          <p:cNvPr id="696" name="Shape 696"/>
          <p:cNvSpPr/>
          <p:nvPr/>
        </p:nvSpPr>
        <p:spPr>
          <a:xfrm>
            <a:off x="11508757" y="2010085"/>
            <a:ext cx="288032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sz="18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/>
              <a:t>[R. Collobert et al., 2011]</a:t>
            </a:r>
          </a:p>
        </p:txBody>
      </p:sp>
      <p:pic>
        <p:nvPicPr>
          <p:cNvPr id="697" name="image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01476" y="4036705"/>
            <a:ext cx="3872389" cy="5450345"/>
          </a:xfrm>
          <a:prstGeom prst="rect">
            <a:avLst/>
          </a:prstGeom>
          <a:ln w="12700">
            <a:miter lim="400000"/>
          </a:ln>
        </p:spPr>
      </p:pic>
      <p:pic>
        <p:nvPicPr>
          <p:cNvPr id="698" name="pasted-image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67703" y="7020221"/>
            <a:ext cx="2120901" cy="2311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1912278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>
            <a:spLocks noGrp="1"/>
          </p:cNvSpPr>
          <p:nvPr>
            <p:ph type="title" idx="4294967295"/>
          </p:nvPr>
        </p:nvSpPr>
        <p:spPr>
          <a:xfrm>
            <a:off x="1192143" y="126436"/>
            <a:ext cx="14955977" cy="1248550"/>
          </a:xfrm>
          <a:prstGeom prst="rect">
            <a:avLst/>
          </a:prstGeom>
        </p:spPr>
        <p:txBody>
          <a:bodyPr/>
          <a:lstStyle/>
          <a:p>
            <a:r>
              <a:t>实验设置</a:t>
            </a:r>
          </a:p>
        </p:txBody>
      </p:sp>
      <p:sp>
        <p:nvSpPr>
          <p:cNvPr id="701" name="Shape 70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700"/>
              </a:spcBef>
            </a:pPr>
            <a:r>
              <a:t>Corpus</a:t>
            </a:r>
          </a:p>
          <a:p>
            <a:pPr lvl="1">
              <a:spcBef>
                <a:spcPts val="1700"/>
              </a:spcBef>
            </a:pPr>
            <a:r>
              <a:t>Wiki:100M, </a:t>
            </a:r>
            <a:r>
              <a:rPr>
                <a:solidFill>
                  <a:schemeClr val="accent5"/>
                </a:solidFill>
              </a:rPr>
              <a:t>1.6B</a:t>
            </a:r>
          </a:p>
          <a:p>
            <a:pPr lvl="1">
              <a:spcBef>
                <a:spcPts val="1700"/>
              </a:spcBef>
            </a:pPr>
            <a:r>
              <a:t>NYT: 100M, </a:t>
            </a:r>
            <a:r>
              <a:rPr>
                <a:solidFill>
                  <a:schemeClr val="accent5"/>
                </a:solidFill>
              </a:rPr>
              <a:t>1.2B</a:t>
            </a:r>
          </a:p>
          <a:p>
            <a:pPr lvl="1">
              <a:spcBef>
                <a:spcPts val="1700"/>
              </a:spcBef>
            </a:pPr>
            <a:r>
              <a:t>W&amp;N: 10M, 100M, 1B, </a:t>
            </a:r>
            <a:r>
              <a:rPr>
                <a:solidFill>
                  <a:schemeClr val="accent5"/>
                </a:solidFill>
              </a:rPr>
              <a:t>2.8B</a:t>
            </a:r>
          </a:p>
          <a:p>
            <a:pPr lvl="1">
              <a:spcBef>
                <a:spcPts val="1700"/>
              </a:spcBef>
            </a:pPr>
            <a:r>
              <a:t>IMDB: </a:t>
            </a:r>
            <a:r>
              <a:rPr>
                <a:solidFill>
                  <a:schemeClr val="accent5"/>
                </a:solidFill>
              </a:rPr>
              <a:t>13M</a:t>
            </a:r>
          </a:p>
          <a:p>
            <a:pPr>
              <a:spcBef>
                <a:spcPts val="1700"/>
              </a:spcBef>
            </a:pPr>
            <a:r>
              <a:t>Parameters</a:t>
            </a:r>
          </a:p>
          <a:p>
            <a:pPr lvl="1">
              <a:spcBef>
                <a:spcPts val="1700"/>
              </a:spcBef>
            </a:pPr>
            <a:r>
              <a:t>Dimension: 10, 20, </a:t>
            </a:r>
            <a:r>
              <a:rPr>
                <a:solidFill>
                  <a:srgbClr val="FF2600"/>
                </a:solidFill>
              </a:rPr>
              <a:t>50</a:t>
            </a:r>
            <a:r>
              <a:t>, 100, 200</a:t>
            </a:r>
          </a:p>
          <a:p>
            <a:pPr lvl="1">
              <a:spcBef>
                <a:spcPts val="1700"/>
              </a:spcBef>
            </a:pPr>
            <a:r>
              <a:t>Window size: 5</a:t>
            </a:r>
          </a:p>
        </p:txBody>
      </p:sp>
    </p:spTree>
    <p:extLst>
      <p:ext uri="{BB962C8B-B14F-4D97-AF65-F5344CB8AC3E}">
        <p14:creationId xmlns:p14="http://schemas.microsoft.com/office/powerpoint/2010/main" val="86004079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>
            <a:spLocks noGrp="1"/>
          </p:cNvSpPr>
          <p:nvPr>
            <p:ph type="title" idx="4294967295"/>
          </p:nvPr>
        </p:nvSpPr>
        <p:spPr>
          <a:xfrm>
            <a:off x="1192143" y="126436"/>
            <a:ext cx="14955977" cy="1248550"/>
          </a:xfrm>
          <a:prstGeom prst="rect">
            <a:avLst/>
          </a:prstGeom>
        </p:spPr>
        <p:txBody>
          <a:bodyPr/>
          <a:lstStyle/>
          <a:p>
            <a:r>
              <a:t>评价指标：效果增益率</a:t>
            </a:r>
          </a:p>
        </p:txBody>
      </p:sp>
      <p:sp>
        <p:nvSpPr>
          <p:cNvPr id="715" name="Shape 71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Performance Gain Ratio</a:t>
            </a:r>
          </a:p>
        </p:txBody>
      </p:sp>
      <p:pic>
        <p:nvPicPr>
          <p:cNvPr id="716" name="image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08600" y="3540454"/>
            <a:ext cx="5057639" cy="1220810"/>
          </a:xfrm>
          <a:prstGeom prst="rect">
            <a:avLst/>
          </a:prstGeom>
          <a:ln w="12700">
            <a:miter lim="400000"/>
          </a:ln>
        </p:spPr>
      </p:pic>
      <p:pic>
        <p:nvPicPr>
          <p:cNvPr id="717" name="image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2230" y="5698217"/>
            <a:ext cx="6810376" cy="619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718" name="MathTypeEquation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84439" y="4908522"/>
            <a:ext cx="114301" cy="165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19" name="MathType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808729" y="6941940"/>
            <a:ext cx="4942564" cy="130269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2275134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45723" y="3533432"/>
            <a:ext cx="6680201" cy="2171701"/>
          </a:xfrm>
          <a:prstGeom prst="rect">
            <a:avLst/>
          </a:prstGeom>
          <a:ln w="12700">
            <a:miter lim="400000"/>
          </a:ln>
        </p:spPr>
      </p:pic>
      <p:sp>
        <p:nvSpPr>
          <p:cNvPr id="728" name="Shape 728"/>
          <p:cNvSpPr>
            <a:spLocks noGrp="1"/>
          </p:cNvSpPr>
          <p:nvPr>
            <p:ph type="title" idx="4294967295"/>
          </p:nvPr>
        </p:nvSpPr>
        <p:spPr>
          <a:xfrm>
            <a:off x="1192143" y="126436"/>
            <a:ext cx="14955977" cy="1248550"/>
          </a:xfrm>
          <a:prstGeom prst="rect">
            <a:avLst/>
          </a:prstGeom>
        </p:spPr>
        <p:txBody>
          <a:bodyPr/>
          <a:lstStyle/>
          <a:p>
            <a:r>
              <a:t>上下文和目标词的关系</a:t>
            </a:r>
          </a:p>
        </p:txBody>
      </p:sp>
      <p:sp>
        <p:nvSpPr>
          <p:cNvPr id="729" name="Shape 729"/>
          <p:cNvSpPr/>
          <p:nvPr/>
        </p:nvSpPr>
        <p:spPr>
          <a:xfrm>
            <a:off x="5299937" y="3965458"/>
            <a:ext cx="3744417" cy="1307649"/>
          </a:xfrm>
          <a:prstGeom prst="rect">
            <a:avLst/>
          </a:prstGeom>
          <a:ln w="25400">
            <a:solidFill>
              <a:srgbClr val="465683"/>
            </a:solidFill>
            <a:bevel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800"/>
          </a:p>
        </p:txBody>
      </p:sp>
      <p:sp>
        <p:nvSpPr>
          <p:cNvPr id="730" name="Shape 730"/>
          <p:cNvSpPr/>
          <p:nvPr/>
        </p:nvSpPr>
        <p:spPr>
          <a:xfrm>
            <a:off x="5299937" y="5317616"/>
            <a:ext cx="3744417" cy="243523"/>
          </a:xfrm>
          <a:prstGeom prst="rect">
            <a:avLst/>
          </a:prstGeom>
          <a:ln w="25400">
            <a:solidFill>
              <a:srgbClr val="9C5252"/>
            </a:solidFill>
            <a:bevel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800"/>
          </a:p>
        </p:txBody>
      </p:sp>
      <p:sp>
        <p:nvSpPr>
          <p:cNvPr id="731" name="Shape 731"/>
          <p:cNvSpPr/>
          <p:nvPr/>
        </p:nvSpPr>
        <p:spPr>
          <a:xfrm flipH="1" flipV="1">
            <a:off x="9044353" y="4605464"/>
            <a:ext cx="1368153" cy="1603747"/>
          </a:xfrm>
          <a:prstGeom prst="line">
            <a:avLst/>
          </a:prstGeom>
          <a:ln w="28575">
            <a:solidFill>
              <a:srgbClr val="5C72B2"/>
            </a:solidFill>
            <a:bevel/>
            <a:tailEnd type="triangle"/>
          </a:ln>
        </p:spPr>
        <p:txBody>
          <a:bodyPr lIns="45719" rIns="45719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732" name="Shape 732"/>
          <p:cNvSpPr/>
          <p:nvPr/>
        </p:nvSpPr>
        <p:spPr>
          <a:xfrm flipV="1">
            <a:off x="6164031" y="5561137"/>
            <a:ext cx="336712" cy="1053450"/>
          </a:xfrm>
          <a:prstGeom prst="line">
            <a:avLst/>
          </a:prstGeom>
          <a:ln w="28575">
            <a:solidFill>
              <a:srgbClr val="9C5252"/>
            </a:solidFill>
            <a:bevel/>
            <a:tailEnd type="triangle"/>
          </a:ln>
        </p:spPr>
        <p:txBody>
          <a:bodyPr lIns="45719" rIns="45719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733" name="Shape 733"/>
          <p:cNvSpPr/>
          <p:nvPr/>
        </p:nvSpPr>
        <p:spPr>
          <a:xfrm>
            <a:off x="5011904" y="6635063"/>
            <a:ext cx="269560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上下文、目标词 联合打分</a:t>
            </a:r>
          </a:p>
        </p:txBody>
      </p:sp>
      <p:sp>
        <p:nvSpPr>
          <p:cNvPr id="734" name="Shape 734"/>
          <p:cNvSpPr/>
          <p:nvPr/>
        </p:nvSpPr>
        <p:spPr>
          <a:xfrm>
            <a:off x="9425294" y="6200194"/>
            <a:ext cx="193899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上下文预测目标词</a:t>
            </a:r>
          </a:p>
        </p:txBody>
      </p:sp>
      <p:sp>
        <p:nvSpPr>
          <p:cNvPr id="735" name="Shape 735"/>
          <p:cNvSpPr/>
          <p:nvPr/>
        </p:nvSpPr>
        <p:spPr>
          <a:xfrm>
            <a:off x="4202040" y="7279598"/>
            <a:ext cx="946412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>
              <a:defRPr sz="3000"/>
            </a:pPr>
            <a:r>
              <a:rPr sz="3000"/>
              <a:t>C&amp;W: Syntagmatic Relation</a:t>
            </a:r>
          </a:p>
          <a:p>
            <a:pPr algn="just">
              <a:defRPr sz="3000"/>
            </a:pPr>
            <a:r>
              <a:rPr sz="3000"/>
              <a:t>Skip-gram, CBOW, Order, LBL, NNLM: Paradigmatic Relation</a:t>
            </a:r>
          </a:p>
        </p:txBody>
      </p:sp>
    </p:spTree>
    <p:extLst>
      <p:ext uri="{BB962C8B-B14F-4D97-AF65-F5344CB8AC3E}">
        <p14:creationId xmlns:p14="http://schemas.microsoft.com/office/powerpoint/2010/main" val="134786397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>
            <a:spLocks noGrp="1"/>
          </p:cNvSpPr>
          <p:nvPr>
            <p:ph type="title" idx="4294967295"/>
          </p:nvPr>
        </p:nvSpPr>
        <p:spPr>
          <a:xfrm>
            <a:off x="1192143" y="126436"/>
            <a:ext cx="14955977" cy="1248550"/>
          </a:xfrm>
          <a:prstGeom prst="rect">
            <a:avLst/>
          </a:prstGeom>
        </p:spPr>
        <p:txBody>
          <a:bodyPr/>
          <a:lstStyle/>
          <a:p>
            <a:r>
              <a:t>上下文和目标词的关系</a:t>
            </a:r>
          </a:p>
        </p:txBody>
      </p:sp>
      <p:sp>
        <p:nvSpPr>
          <p:cNvPr id="738" name="Shape 73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739" name="image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0889" y="5846822"/>
            <a:ext cx="4176465" cy="3130521"/>
          </a:xfrm>
          <a:prstGeom prst="rect">
            <a:avLst/>
          </a:prstGeom>
          <a:ln w="12700">
            <a:miter lim="400000"/>
          </a:ln>
          <a:effectLst>
            <a:outerShdw blurRad="190500" rotWithShape="0">
              <a:srgbClr val="000000">
                <a:alpha val="70000"/>
              </a:srgbClr>
            </a:outerShdw>
          </a:effectLst>
        </p:spPr>
      </p:pic>
      <p:sp>
        <p:nvSpPr>
          <p:cNvPr id="740" name="Shape 740"/>
          <p:cNvSpPr/>
          <p:nvPr/>
        </p:nvSpPr>
        <p:spPr>
          <a:xfrm>
            <a:off x="10910927" y="6643716"/>
            <a:ext cx="2345193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paradigmatic relation</a:t>
            </a:r>
          </a:p>
        </p:txBody>
      </p:sp>
      <p:sp>
        <p:nvSpPr>
          <p:cNvPr id="741" name="Shape 741"/>
          <p:cNvSpPr/>
          <p:nvPr/>
        </p:nvSpPr>
        <p:spPr>
          <a:xfrm>
            <a:off x="10963023" y="7990662"/>
            <a:ext cx="224099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syntagmatic relation</a:t>
            </a:r>
          </a:p>
        </p:txBody>
      </p:sp>
      <p:pic>
        <p:nvPicPr>
          <p:cNvPr id="742" name="pasted-image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39531" y="3530600"/>
            <a:ext cx="6680200" cy="21717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922520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04631" y="3894178"/>
            <a:ext cx="6680200" cy="2171701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Shape 745"/>
          <p:cNvSpPr>
            <a:spLocks noGrp="1"/>
          </p:cNvSpPr>
          <p:nvPr>
            <p:ph type="title" idx="4294967295"/>
          </p:nvPr>
        </p:nvSpPr>
        <p:spPr>
          <a:xfrm>
            <a:off x="1192143" y="126436"/>
            <a:ext cx="14955977" cy="1248550"/>
          </a:xfrm>
          <a:prstGeom prst="rect">
            <a:avLst/>
          </a:prstGeom>
        </p:spPr>
        <p:txBody>
          <a:bodyPr/>
          <a:lstStyle/>
          <a:p>
            <a:r>
              <a:t>上下文表示</a:t>
            </a:r>
          </a:p>
        </p:txBody>
      </p:sp>
      <p:sp>
        <p:nvSpPr>
          <p:cNvPr id="746" name="Shape 746"/>
          <p:cNvSpPr/>
          <p:nvPr/>
        </p:nvSpPr>
        <p:spPr>
          <a:xfrm>
            <a:off x="8638337" y="5164833"/>
            <a:ext cx="581237" cy="288033"/>
          </a:xfrm>
          <a:prstGeom prst="ellipse">
            <a:avLst/>
          </a:prstGeom>
          <a:ln w="25400">
            <a:solidFill>
              <a:srgbClr val="465683"/>
            </a:solidFill>
            <a:bevel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800"/>
          </a:p>
        </p:txBody>
      </p:sp>
      <p:sp>
        <p:nvSpPr>
          <p:cNvPr id="747" name="Shape 747"/>
          <p:cNvSpPr/>
          <p:nvPr/>
        </p:nvSpPr>
        <p:spPr>
          <a:xfrm>
            <a:off x="9939653" y="5164833"/>
            <a:ext cx="581237" cy="288033"/>
          </a:xfrm>
          <a:prstGeom prst="ellipse">
            <a:avLst/>
          </a:prstGeom>
          <a:ln w="25400">
            <a:solidFill>
              <a:srgbClr val="9C5252"/>
            </a:solidFill>
            <a:bevel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800"/>
          </a:p>
        </p:txBody>
      </p:sp>
      <p:sp>
        <p:nvSpPr>
          <p:cNvPr id="748" name="Shape 748"/>
          <p:cNvSpPr/>
          <p:nvPr/>
        </p:nvSpPr>
        <p:spPr>
          <a:xfrm>
            <a:off x="11240969" y="5164833"/>
            <a:ext cx="581237" cy="288033"/>
          </a:xfrm>
          <a:prstGeom prst="ellipse">
            <a:avLst/>
          </a:prstGeom>
          <a:ln w="25400">
            <a:solidFill>
              <a:srgbClr val="9C5252"/>
            </a:solidFill>
            <a:bevel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800"/>
          </a:p>
        </p:txBody>
      </p:sp>
      <p:sp>
        <p:nvSpPr>
          <p:cNvPr id="749" name="Shape 749"/>
          <p:cNvSpPr/>
          <p:nvPr/>
        </p:nvSpPr>
        <p:spPr>
          <a:xfrm>
            <a:off x="7347365" y="4372744"/>
            <a:ext cx="581237" cy="288033"/>
          </a:xfrm>
          <a:prstGeom prst="ellipse">
            <a:avLst/>
          </a:prstGeom>
          <a:ln w="25400">
            <a:solidFill>
              <a:srgbClr val="465683"/>
            </a:solidFill>
            <a:bevel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800"/>
          </a:p>
        </p:txBody>
      </p:sp>
      <p:sp>
        <p:nvSpPr>
          <p:cNvPr id="750" name="Shape 750"/>
          <p:cNvSpPr/>
          <p:nvPr/>
        </p:nvSpPr>
        <p:spPr>
          <a:xfrm>
            <a:off x="8021097" y="4372744"/>
            <a:ext cx="581237" cy="288033"/>
          </a:xfrm>
          <a:prstGeom prst="ellipse">
            <a:avLst/>
          </a:prstGeom>
          <a:ln w="25400">
            <a:solidFill>
              <a:srgbClr val="465683"/>
            </a:solidFill>
            <a:bevel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800"/>
          </a:p>
        </p:txBody>
      </p:sp>
      <p:sp>
        <p:nvSpPr>
          <p:cNvPr id="751" name="Shape 751"/>
          <p:cNvSpPr/>
          <p:nvPr/>
        </p:nvSpPr>
        <p:spPr>
          <a:xfrm>
            <a:off x="9269317" y="4372744"/>
            <a:ext cx="581237" cy="288033"/>
          </a:xfrm>
          <a:prstGeom prst="ellipse">
            <a:avLst/>
          </a:prstGeom>
          <a:ln w="25400">
            <a:solidFill>
              <a:srgbClr val="9C5252"/>
            </a:solidFill>
            <a:bevel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800"/>
          </a:p>
        </p:txBody>
      </p:sp>
      <p:sp>
        <p:nvSpPr>
          <p:cNvPr id="752" name="Shape 752"/>
          <p:cNvSpPr/>
          <p:nvPr/>
        </p:nvSpPr>
        <p:spPr>
          <a:xfrm>
            <a:off x="9931404" y="4372744"/>
            <a:ext cx="581237" cy="288033"/>
          </a:xfrm>
          <a:prstGeom prst="ellipse">
            <a:avLst/>
          </a:prstGeom>
          <a:ln w="25400">
            <a:solidFill>
              <a:srgbClr val="9C5252"/>
            </a:solidFill>
            <a:bevel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800"/>
          </a:p>
        </p:txBody>
      </p:sp>
      <p:sp>
        <p:nvSpPr>
          <p:cNvPr id="753" name="Shape 753"/>
          <p:cNvSpPr/>
          <p:nvPr/>
        </p:nvSpPr>
        <p:spPr>
          <a:xfrm>
            <a:off x="12120645" y="4332094"/>
            <a:ext cx="48346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algn="l" defTabSz="914400"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sz="1800">
                <a:solidFill>
                  <a:srgbClr val="42568D"/>
                </a:solidFill>
              </a:rPr>
              <a:t>3</a:t>
            </a:r>
            <a:r>
              <a:rPr sz="1800"/>
              <a:t>+</a:t>
            </a:r>
            <a:r>
              <a:rPr sz="1800">
                <a:solidFill>
                  <a:srgbClr val="9C5252"/>
                </a:solidFill>
              </a:rPr>
              <a:t>2</a:t>
            </a:r>
          </a:p>
        </p:txBody>
      </p:sp>
      <p:sp>
        <p:nvSpPr>
          <p:cNvPr id="754" name="Shape 754"/>
          <p:cNvSpPr/>
          <p:nvPr/>
        </p:nvSpPr>
        <p:spPr>
          <a:xfrm>
            <a:off x="12074751" y="5121793"/>
            <a:ext cx="48346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algn="l" defTabSz="914400"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sz="1800">
                <a:solidFill>
                  <a:srgbClr val="42568D"/>
                </a:solidFill>
              </a:rPr>
              <a:t>1</a:t>
            </a:r>
            <a:r>
              <a:rPr sz="1800"/>
              <a:t>+</a:t>
            </a:r>
            <a:r>
              <a:rPr sz="1800">
                <a:solidFill>
                  <a:srgbClr val="9C5252"/>
                </a:solidFill>
              </a:rPr>
              <a:t>2</a:t>
            </a:r>
          </a:p>
        </p:txBody>
      </p:sp>
      <p:sp>
        <p:nvSpPr>
          <p:cNvPr id="755" name="Shape 755"/>
          <p:cNvSpPr/>
          <p:nvPr/>
        </p:nvSpPr>
        <p:spPr>
          <a:xfrm>
            <a:off x="8632630" y="4385444"/>
            <a:ext cx="581237" cy="288033"/>
          </a:xfrm>
          <a:prstGeom prst="ellipse">
            <a:avLst/>
          </a:prstGeom>
          <a:ln w="25400">
            <a:solidFill>
              <a:srgbClr val="465683"/>
            </a:solidFill>
            <a:bevel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99472466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>
            <a:spLocks noGrp="1"/>
          </p:cNvSpPr>
          <p:nvPr>
            <p:ph type="title" idx="4294967295"/>
          </p:nvPr>
        </p:nvSpPr>
        <p:spPr>
          <a:xfrm>
            <a:off x="1192143" y="126436"/>
            <a:ext cx="14955977" cy="1248550"/>
          </a:xfrm>
          <a:prstGeom prst="rect">
            <a:avLst/>
          </a:prstGeom>
        </p:spPr>
        <p:txBody>
          <a:bodyPr/>
          <a:lstStyle/>
          <a:p>
            <a:r>
              <a:t>上下文表示</a:t>
            </a:r>
          </a:p>
        </p:txBody>
      </p:sp>
      <p:sp>
        <p:nvSpPr>
          <p:cNvPr id="758" name="Shape 75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9" name="Shape 759"/>
          <p:cNvSpPr/>
          <p:nvPr/>
        </p:nvSpPr>
        <p:spPr>
          <a:xfrm>
            <a:off x="3901079" y="7513209"/>
            <a:ext cx="8720336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800"/>
            </a:pPr>
            <a:r>
              <a:rPr sz="2800"/>
              <a:t>小语料时，简单的上下文表示有效果</a:t>
            </a:r>
          </a:p>
          <a:p>
            <a:pPr algn="l">
              <a:defRPr sz="2800"/>
            </a:pPr>
            <a:r>
              <a:rPr sz="2800"/>
              <a:t>随着语料规模的增大，相对复杂的模型展现较好的结果</a:t>
            </a:r>
          </a:p>
        </p:txBody>
      </p:sp>
      <p:pic>
        <p:nvPicPr>
          <p:cNvPr id="760" name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7627" y="3362599"/>
            <a:ext cx="7165008" cy="3314895"/>
          </a:xfrm>
          <a:prstGeom prst="rect">
            <a:avLst/>
          </a:prstGeom>
          <a:ln w="12700">
            <a:miter lim="400000"/>
          </a:ln>
        </p:spPr>
      </p:pic>
      <p:sp>
        <p:nvSpPr>
          <p:cNvPr id="761" name="Shape 761"/>
          <p:cNvSpPr/>
          <p:nvPr/>
        </p:nvSpPr>
        <p:spPr>
          <a:xfrm rot="5400000">
            <a:off x="3611222" y="5121136"/>
            <a:ext cx="2474376" cy="551947"/>
          </a:xfrm>
          <a:prstGeom prst="rightArrow">
            <a:avLst>
              <a:gd name="adj1" fmla="val 39483"/>
              <a:gd name="adj2" fmla="val 107032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 sz="2400"/>
          </a:p>
        </p:txBody>
      </p:sp>
      <p:sp>
        <p:nvSpPr>
          <p:cNvPr id="762" name="Shape 762"/>
          <p:cNvSpPr/>
          <p:nvPr/>
        </p:nvSpPr>
        <p:spPr>
          <a:xfrm>
            <a:off x="3887348" y="4122378"/>
            <a:ext cx="615553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简单</a:t>
            </a:r>
          </a:p>
        </p:txBody>
      </p:sp>
      <p:sp>
        <p:nvSpPr>
          <p:cNvPr id="763" name="Shape 763"/>
          <p:cNvSpPr/>
          <p:nvPr/>
        </p:nvSpPr>
        <p:spPr>
          <a:xfrm>
            <a:off x="3887348" y="6026779"/>
            <a:ext cx="615553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复杂</a:t>
            </a:r>
          </a:p>
        </p:txBody>
      </p:sp>
      <p:sp>
        <p:nvSpPr>
          <p:cNvPr id="764" name="Shape 764"/>
          <p:cNvSpPr/>
          <p:nvPr/>
        </p:nvSpPr>
        <p:spPr>
          <a:xfrm>
            <a:off x="11169397" y="6710597"/>
            <a:ext cx="69291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W&amp;N</a:t>
            </a:r>
          </a:p>
        </p:txBody>
      </p:sp>
    </p:spTree>
    <p:extLst>
      <p:ext uri="{BB962C8B-B14F-4D97-AF65-F5344CB8AC3E}">
        <p14:creationId xmlns:p14="http://schemas.microsoft.com/office/powerpoint/2010/main" val="17723595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title" idx="4294967295"/>
          </p:nvPr>
        </p:nvSpPr>
        <p:spPr>
          <a:xfrm>
            <a:off x="1192143" y="126436"/>
            <a:ext cx="14955977" cy="1248550"/>
          </a:xfrm>
          <a:prstGeom prst="rect">
            <a:avLst/>
          </a:prstGeom>
        </p:spPr>
        <p:txBody>
          <a:bodyPr/>
          <a:lstStyle/>
          <a:p>
            <a:r>
              <a:t>词表示</a:t>
            </a:r>
          </a:p>
        </p:txBody>
      </p:sp>
      <p:sp>
        <p:nvSpPr>
          <p:cNvPr id="144" name="Shape 14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700"/>
              </a:spcBef>
            </a:pPr>
            <a:r>
              <a:rPr dirty="0"/>
              <a:t>One-hot Word Representation</a:t>
            </a:r>
          </a:p>
          <a:p>
            <a:pPr lvl="2">
              <a:spcBef>
                <a:spcPts val="1700"/>
              </a:spcBef>
            </a:pPr>
            <a:r>
              <a:rPr dirty="0"/>
              <a:t>减肥</a:t>
            </a:r>
            <a:r>
              <a:rPr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dirty="0"/>
              <a:t>[0 0 0 </a:t>
            </a:r>
            <a:r>
              <a:rPr dirty="0">
                <a:solidFill>
                  <a:srgbClr val="ED962C"/>
                </a:solidFill>
              </a:rPr>
              <a:t>1</a:t>
            </a:r>
            <a:r>
              <a:rPr dirty="0"/>
              <a:t> 0 0 0 0 0 0]</a:t>
            </a:r>
          </a:p>
          <a:p>
            <a:pPr lvl="2">
              <a:spcBef>
                <a:spcPts val="1700"/>
              </a:spcBef>
            </a:pPr>
            <a:r>
              <a:rPr dirty="0"/>
              <a:t>瘦身</a:t>
            </a:r>
            <a:r>
              <a:rPr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dirty="0"/>
              <a:t>[</a:t>
            </a:r>
            <a:r>
              <a:rPr dirty="0">
                <a:solidFill>
                  <a:srgbClr val="ED962C"/>
                </a:solidFill>
              </a:rPr>
              <a:t>1</a:t>
            </a:r>
            <a:r>
              <a:rPr dirty="0"/>
              <a:t> 0 0 0 0 0 0 0 0 0</a:t>
            </a:r>
            <a:r>
              <a:rPr dirty="0" smtClean="0"/>
              <a:t>]</a:t>
            </a:r>
            <a:endParaRPr lang="zh-CN" altLang="en-US" dirty="0" smtClean="0"/>
          </a:p>
          <a:p>
            <a:pPr>
              <a:spcBef>
                <a:spcPts val="1700"/>
              </a:spcBef>
            </a:pPr>
            <a:endParaRPr lang="zh-CN" altLang="en-US" dirty="0" smtClean="0"/>
          </a:p>
          <a:p>
            <a:pPr>
              <a:spcBef>
                <a:spcPts val="1700"/>
              </a:spcBef>
            </a:pPr>
            <a:r>
              <a:rPr lang="zh-CN" altLang="en-US" dirty="0" smtClean="0"/>
              <a:t>问题：</a:t>
            </a:r>
          </a:p>
          <a:p>
            <a:pPr lvl="2">
              <a:spcBef>
                <a:spcPts val="1700"/>
              </a:spcBef>
            </a:pPr>
            <a:r>
              <a:rPr lang="zh-CN" altLang="en-US" dirty="0" smtClean="0"/>
              <a:t>语义鸿沟问题</a:t>
            </a:r>
          </a:p>
          <a:p>
            <a:pPr lvl="2">
              <a:spcBef>
                <a:spcPts val="1700"/>
              </a:spcBef>
            </a:pPr>
            <a:r>
              <a:rPr lang="en-US" altLang="zh-CN" dirty="0" smtClean="0"/>
              <a:t>Cosine</a:t>
            </a:r>
            <a:r>
              <a:rPr lang="zh-CN" altLang="en-US" dirty="0" smtClean="0"/>
              <a:t>（减肥，瘦身）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0</a:t>
            </a:r>
            <a:endParaRPr lang="zh-CN" altLang="en-US" dirty="0" smtClean="0"/>
          </a:p>
          <a:p>
            <a:pPr lvl="2">
              <a:spcBef>
                <a:spcPts val="1700"/>
              </a:spcBef>
            </a:pPr>
            <a:r>
              <a:rPr lang="zh-CN" altLang="en-US" dirty="0" smtClean="0"/>
              <a:t>维数灾难、稀疏</a:t>
            </a:r>
          </a:p>
          <a:p>
            <a:pPr lvl="2">
              <a:spcBef>
                <a:spcPts val="1700"/>
              </a:spcBef>
            </a:pPr>
            <a:r>
              <a:rPr lang="zh-CN" altLang="en-US" dirty="0" smtClean="0"/>
              <a:t>无法表示</a:t>
            </a:r>
            <a:r>
              <a:rPr lang="en-US" altLang="zh-CN" dirty="0" smtClean="0"/>
              <a:t>unseen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words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12141200" y="2236329"/>
            <a:ext cx="1574800" cy="6908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/>
              <a:t>瘦身</a:t>
            </a:r>
          </a:p>
          <a:p>
            <a:pPr algn="ctr"/>
            <a:r>
              <a:rPr lang="zh-CN" altLang="en-US" sz="2800" dirty="0" smtClean="0"/>
              <a:t>人民</a:t>
            </a:r>
          </a:p>
          <a:p>
            <a:pPr algn="ctr"/>
            <a:r>
              <a:rPr lang="zh-CN" altLang="en-US" sz="2800" dirty="0" smtClean="0"/>
              <a:t>国家</a:t>
            </a:r>
          </a:p>
          <a:p>
            <a:pPr algn="ctr"/>
            <a:r>
              <a:rPr lang="zh-CN" altLang="en-US" sz="2800" dirty="0" smtClean="0"/>
              <a:t>减肥</a:t>
            </a:r>
          </a:p>
          <a:p>
            <a:pPr algn="ctr"/>
            <a:r>
              <a:rPr lang="zh-CN" altLang="en-US" sz="2800" dirty="0" smtClean="0"/>
              <a:t>成都</a:t>
            </a:r>
          </a:p>
          <a:p>
            <a:pPr algn="ctr"/>
            <a:r>
              <a:rPr lang="zh-CN" altLang="en-US" sz="2800" dirty="0" smtClean="0"/>
              <a:t>北京</a:t>
            </a:r>
          </a:p>
          <a:p>
            <a:pPr algn="ctr"/>
            <a:r>
              <a:rPr lang="zh-CN" altLang="en-US" sz="2800" dirty="0" smtClean="0"/>
              <a:t>美国</a:t>
            </a:r>
          </a:p>
          <a:p>
            <a:pPr algn="ctr"/>
            <a:r>
              <a:rPr lang="zh-CN" altLang="en-US" sz="2800" dirty="0" smtClean="0"/>
              <a:t>中科院</a:t>
            </a:r>
          </a:p>
          <a:p>
            <a:pPr algn="ctr"/>
            <a:r>
              <a:rPr lang="zh-CN" altLang="en-US" sz="2800" dirty="0" smtClean="0"/>
              <a:t>机器</a:t>
            </a:r>
          </a:p>
          <a:p>
            <a:pPr algn="ctr"/>
            <a:r>
              <a:rPr lang="zh-CN" altLang="en-US" sz="2800" dirty="0" smtClean="0"/>
              <a:t>学习</a:t>
            </a:r>
          </a:p>
          <a:p>
            <a:pPr algn="ctr"/>
            <a:r>
              <a:rPr lang="zh-CN" altLang="en-US" sz="2800" dirty="0" smtClean="0"/>
              <a:t>的</a:t>
            </a:r>
          </a:p>
          <a:p>
            <a:pPr algn="ctr"/>
            <a:r>
              <a:rPr lang="en-US" altLang="zh-CN" sz="2800" dirty="0" smtClean="0"/>
              <a:t>.</a:t>
            </a:r>
            <a:endParaRPr lang="zh-CN" altLang="en-US" sz="2800" dirty="0" smtClean="0"/>
          </a:p>
          <a:p>
            <a:pPr algn="ctr"/>
            <a:r>
              <a:rPr lang="en-US" altLang="zh-CN" sz="2800" dirty="0"/>
              <a:t>.</a:t>
            </a:r>
            <a:endParaRPr lang="zh-CN" altLang="en-US" sz="2800" dirty="0" smtClean="0"/>
          </a:p>
          <a:p>
            <a:pPr algn="ctr"/>
            <a:r>
              <a:rPr lang="en-US" altLang="zh-CN" dirty="0" smtClean="0"/>
              <a:t>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672803" y="209322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词表</a:t>
            </a:r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>
            <a:spLocks noGrp="1"/>
          </p:cNvSpPr>
          <p:nvPr>
            <p:ph type="title" idx="4294967295"/>
          </p:nvPr>
        </p:nvSpPr>
        <p:spPr>
          <a:xfrm>
            <a:off x="1192143" y="126436"/>
            <a:ext cx="14955977" cy="1248550"/>
          </a:xfrm>
          <a:prstGeom prst="rect">
            <a:avLst/>
          </a:prstGeom>
        </p:spPr>
        <p:txBody>
          <a:bodyPr/>
          <a:lstStyle/>
          <a:p>
            <a:r>
              <a:t>语料规模的影响</a:t>
            </a:r>
          </a:p>
        </p:txBody>
      </p:sp>
      <p:sp>
        <p:nvSpPr>
          <p:cNvPr id="767" name="Shape 76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同领域语料，越大越好</a:t>
            </a:r>
          </a:p>
        </p:txBody>
      </p:sp>
      <p:pic>
        <p:nvPicPr>
          <p:cNvPr id="768" name="image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43676" y="4091743"/>
            <a:ext cx="6052910" cy="3310015"/>
          </a:xfrm>
          <a:prstGeom prst="rect">
            <a:avLst/>
          </a:prstGeom>
          <a:ln w="12700">
            <a:miter lim="400000"/>
          </a:ln>
        </p:spPr>
      </p:pic>
      <p:sp>
        <p:nvSpPr>
          <p:cNvPr id="769" name="Shape 769"/>
          <p:cNvSpPr/>
          <p:nvPr/>
        </p:nvSpPr>
        <p:spPr>
          <a:xfrm>
            <a:off x="5715685" y="4595799"/>
            <a:ext cx="5904657" cy="504057"/>
          </a:xfrm>
          <a:prstGeom prst="rect">
            <a:avLst/>
          </a:prstGeom>
          <a:ln w="25400">
            <a:solidFill>
              <a:srgbClr val="465683"/>
            </a:solidFill>
            <a:bevel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800"/>
          </a:p>
        </p:txBody>
      </p:sp>
      <p:sp>
        <p:nvSpPr>
          <p:cNvPr id="770" name="Shape 770"/>
          <p:cNvSpPr/>
          <p:nvPr/>
        </p:nvSpPr>
        <p:spPr>
          <a:xfrm>
            <a:off x="5715685" y="5171862"/>
            <a:ext cx="5904657" cy="574888"/>
          </a:xfrm>
          <a:prstGeom prst="rect">
            <a:avLst/>
          </a:prstGeom>
          <a:ln w="25400">
            <a:solidFill>
              <a:srgbClr val="9C5252"/>
            </a:solidFill>
            <a:bevel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800"/>
          </a:p>
        </p:txBody>
      </p:sp>
      <p:sp>
        <p:nvSpPr>
          <p:cNvPr id="771" name="Shape 771"/>
          <p:cNvSpPr/>
          <p:nvPr/>
        </p:nvSpPr>
        <p:spPr>
          <a:xfrm>
            <a:off x="5715685" y="5871783"/>
            <a:ext cx="5904657" cy="994614"/>
          </a:xfrm>
          <a:prstGeom prst="rect">
            <a:avLst/>
          </a:prstGeom>
          <a:ln w="25400">
            <a:solidFill>
              <a:srgbClr val="63891F"/>
            </a:solidFill>
            <a:bevel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800"/>
          </a:p>
        </p:txBody>
      </p:sp>
      <p:sp>
        <p:nvSpPr>
          <p:cNvPr id="772" name="Shape 772"/>
          <p:cNvSpPr/>
          <p:nvPr/>
        </p:nvSpPr>
        <p:spPr>
          <a:xfrm>
            <a:off x="10774055" y="7534233"/>
            <a:ext cx="775853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CBOW</a:t>
            </a:r>
          </a:p>
        </p:txBody>
      </p:sp>
    </p:spTree>
    <p:extLst>
      <p:ext uri="{BB962C8B-B14F-4D97-AF65-F5344CB8AC3E}">
        <p14:creationId xmlns:p14="http://schemas.microsoft.com/office/powerpoint/2010/main" val="24484368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Shape 774"/>
          <p:cNvSpPr>
            <a:spLocks noGrp="1"/>
          </p:cNvSpPr>
          <p:nvPr>
            <p:ph type="title" idx="4294967295"/>
          </p:nvPr>
        </p:nvSpPr>
        <p:spPr>
          <a:xfrm>
            <a:off x="1192143" y="126436"/>
            <a:ext cx="14955977" cy="1248550"/>
          </a:xfrm>
          <a:prstGeom prst="rect">
            <a:avLst/>
          </a:prstGeom>
        </p:spPr>
        <p:txBody>
          <a:bodyPr/>
          <a:lstStyle/>
          <a:p>
            <a:r>
              <a:t>语料规模的影响</a:t>
            </a:r>
          </a:p>
        </p:txBody>
      </p:sp>
      <p:sp>
        <p:nvSpPr>
          <p:cNvPr id="775" name="Shape 7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syn任务，语料越大越好</a:t>
            </a:r>
          </a:p>
        </p:txBody>
      </p:sp>
      <p:pic>
        <p:nvPicPr>
          <p:cNvPr id="776" name="image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43676" y="4089400"/>
            <a:ext cx="6052910" cy="3310014"/>
          </a:xfrm>
          <a:prstGeom prst="rect">
            <a:avLst/>
          </a:prstGeom>
          <a:ln w="12700">
            <a:miter lim="400000"/>
          </a:ln>
        </p:spPr>
      </p:pic>
      <p:sp>
        <p:nvSpPr>
          <p:cNvPr id="777" name="Shape 777"/>
          <p:cNvSpPr/>
          <p:nvPr/>
        </p:nvSpPr>
        <p:spPr>
          <a:xfrm>
            <a:off x="7155845" y="4603441"/>
            <a:ext cx="504057" cy="216025"/>
          </a:xfrm>
          <a:prstGeom prst="rect">
            <a:avLst/>
          </a:prstGeom>
          <a:ln w="25400">
            <a:solidFill>
              <a:srgbClr val="465683"/>
            </a:solidFill>
            <a:bevel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800"/>
          </a:p>
        </p:txBody>
      </p:sp>
      <p:sp>
        <p:nvSpPr>
          <p:cNvPr id="778" name="Shape 778"/>
          <p:cNvSpPr/>
          <p:nvPr/>
        </p:nvSpPr>
        <p:spPr>
          <a:xfrm>
            <a:off x="7155845" y="4861117"/>
            <a:ext cx="504057" cy="246381"/>
          </a:xfrm>
          <a:prstGeom prst="rect">
            <a:avLst/>
          </a:prstGeom>
          <a:ln w="25400">
            <a:solidFill>
              <a:srgbClr val="9C5252"/>
            </a:solidFill>
            <a:bevel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800"/>
          </a:p>
        </p:txBody>
      </p:sp>
      <p:sp>
        <p:nvSpPr>
          <p:cNvPr id="779" name="Shape 779"/>
          <p:cNvSpPr/>
          <p:nvPr/>
        </p:nvSpPr>
        <p:spPr>
          <a:xfrm>
            <a:off x="7155845" y="6417550"/>
            <a:ext cx="504057" cy="236185"/>
          </a:xfrm>
          <a:prstGeom prst="rect">
            <a:avLst/>
          </a:prstGeom>
          <a:ln w="25400">
            <a:solidFill>
              <a:srgbClr val="63891F"/>
            </a:solidFill>
            <a:bevel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800"/>
          </a:p>
        </p:txBody>
      </p:sp>
      <p:sp>
        <p:nvSpPr>
          <p:cNvPr id="780" name="Shape 780"/>
          <p:cNvSpPr/>
          <p:nvPr/>
        </p:nvSpPr>
        <p:spPr>
          <a:xfrm>
            <a:off x="7155845" y="6681699"/>
            <a:ext cx="504057" cy="236185"/>
          </a:xfrm>
          <a:prstGeom prst="rect">
            <a:avLst/>
          </a:prstGeom>
          <a:ln w="25400">
            <a:solidFill>
              <a:srgbClr val="63891F"/>
            </a:solidFill>
            <a:bevel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800"/>
          </a:p>
        </p:txBody>
      </p:sp>
      <p:sp>
        <p:nvSpPr>
          <p:cNvPr id="781" name="Shape 781"/>
          <p:cNvSpPr/>
          <p:nvPr/>
        </p:nvSpPr>
        <p:spPr>
          <a:xfrm>
            <a:off x="7155845" y="5246648"/>
            <a:ext cx="504057" cy="216025"/>
          </a:xfrm>
          <a:prstGeom prst="rect">
            <a:avLst/>
          </a:prstGeom>
          <a:ln w="25400">
            <a:solidFill>
              <a:srgbClr val="465683"/>
            </a:solidFill>
            <a:bevel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800"/>
          </a:p>
        </p:txBody>
      </p:sp>
      <p:sp>
        <p:nvSpPr>
          <p:cNvPr id="782" name="Shape 782"/>
          <p:cNvSpPr/>
          <p:nvPr/>
        </p:nvSpPr>
        <p:spPr>
          <a:xfrm>
            <a:off x="7155845" y="5504324"/>
            <a:ext cx="504057" cy="246381"/>
          </a:xfrm>
          <a:prstGeom prst="rect">
            <a:avLst/>
          </a:prstGeom>
          <a:ln w="25400">
            <a:solidFill>
              <a:srgbClr val="9C5252"/>
            </a:solidFill>
            <a:bevel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800"/>
          </a:p>
        </p:txBody>
      </p:sp>
      <p:sp>
        <p:nvSpPr>
          <p:cNvPr id="783" name="Shape 783"/>
          <p:cNvSpPr/>
          <p:nvPr/>
        </p:nvSpPr>
        <p:spPr>
          <a:xfrm>
            <a:off x="7155845" y="5871842"/>
            <a:ext cx="504057" cy="216025"/>
          </a:xfrm>
          <a:prstGeom prst="rect">
            <a:avLst/>
          </a:prstGeom>
          <a:ln w="25400">
            <a:solidFill>
              <a:srgbClr val="465683"/>
            </a:solidFill>
            <a:bevel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800"/>
          </a:p>
        </p:txBody>
      </p:sp>
      <p:sp>
        <p:nvSpPr>
          <p:cNvPr id="784" name="Shape 784"/>
          <p:cNvSpPr/>
          <p:nvPr/>
        </p:nvSpPr>
        <p:spPr>
          <a:xfrm>
            <a:off x="7155845" y="6129518"/>
            <a:ext cx="504057" cy="246381"/>
          </a:xfrm>
          <a:prstGeom prst="rect">
            <a:avLst/>
          </a:prstGeom>
          <a:ln w="25400">
            <a:solidFill>
              <a:srgbClr val="9C5252"/>
            </a:solidFill>
            <a:bevel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800"/>
          </a:p>
        </p:txBody>
      </p:sp>
      <p:sp>
        <p:nvSpPr>
          <p:cNvPr id="785" name="Shape 785"/>
          <p:cNvSpPr/>
          <p:nvPr/>
        </p:nvSpPr>
        <p:spPr>
          <a:xfrm>
            <a:off x="10774055" y="7534233"/>
            <a:ext cx="775853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CBOW</a:t>
            </a:r>
          </a:p>
        </p:txBody>
      </p:sp>
    </p:spTree>
    <p:extLst>
      <p:ext uri="{BB962C8B-B14F-4D97-AF65-F5344CB8AC3E}">
        <p14:creationId xmlns:p14="http://schemas.microsoft.com/office/powerpoint/2010/main" val="5090957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>
            <a:spLocks noGrp="1"/>
          </p:cNvSpPr>
          <p:nvPr>
            <p:ph type="title" idx="4294967295"/>
          </p:nvPr>
        </p:nvSpPr>
        <p:spPr>
          <a:xfrm>
            <a:off x="1192143" y="126436"/>
            <a:ext cx="14955977" cy="1248550"/>
          </a:xfrm>
          <a:prstGeom prst="rect">
            <a:avLst/>
          </a:prstGeom>
        </p:spPr>
        <p:txBody>
          <a:bodyPr/>
          <a:lstStyle/>
          <a:p>
            <a:r>
              <a:t>语料领域的影响</a:t>
            </a:r>
          </a:p>
        </p:txBody>
      </p:sp>
      <p:sp>
        <p:nvSpPr>
          <p:cNvPr id="788" name="Shape 78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对于语义相似度任务（sem、ws），维基百科语料具有优势</a:t>
            </a:r>
          </a:p>
        </p:txBody>
      </p:sp>
      <p:pic>
        <p:nvPicPr>
          <p:cNvPr id="789" name="image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47532" y="4089400"/>
            <a:ext cx="6052909" cy="3310014"/>
          </a:xfrm>
          <a:prstGeom prst="rect">
            <a:avLst/>
          </a:prstGeom>
          <a:ln w="12700">
            <a:miter lim="400000"/>
          </a:ln>
        </p:spPr>
      </p:pic>
      <p:sp>
        <p:nvSpPr>
          <p:cNvPr id="790" name="Shape 790"/>
          <p:cNvSpPr/>
          <p:nvPr/>
        </p:nvSpPr>
        <p:spPr>
          <a:xfrm>
            <a:off x="7727624" y="4586534"/>
            <a:ext cx="1008113" cy="231203"/>
          </a:xfrm>
          <a:prstGeom prst="rect">
            <a:avLst/>
          </a:prstGeom>
          <a:ln w="25400">
            <a:solidFill>
              <a:srgbClr val="9C5252"/>
            </a:solidFill>
            <a:bevel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800"/>
          </a:p>
        </p:txBody>
      </p:sp>
      <p:sp>
        <p:nvSpPr>
          <p:cNvPr id="791" name="Shape 791"/>
          <p:cNvSpPr/>
          <p:nvPr/>
        </p:nvSpPr>
        <p:spPr>
          <a:xfrm>
            <a:off x="7727535" y="5862143"/>
            <a:ext cx="1008201" cy="236185"/>
          </a:xfrm>
          <a:prstGeom prst="rect">
            <a:avLst/>
          </a:prstGeom>
          <a:ln w="25400">
            <a:solidFill>
              <a:srgbClr val="63891F"/>
            </a:solidFill>
            <a:bevel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800"/>
          </a:p>
        </p:txBody>
      </p:sp>
      <p:sp>
        <p:nvSpPr>
          <p:cNvPr id="792" name="Shape 792"/>
          <p:cNvSpPr/>
          <p:nvPr/>
        </p:nvSpPr>
        <p:spPr>
          <a:xfrm>
            <a:off x="7727624" y="5249785"/>
            <a:ext cx="1008113" cy="215533"/>
          </a:xfrm>
          <a:prstGeom prst="rect">
            <a:avLst/>
          </a:prstGeom>
          <a:ln w="25400">
            <a:solidFill>
              <a:srgbClr val="465683"/>
            </a:solidFill>
            <a:bevel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800"/>
          </a:p>
        </p:txBody>
      </p:sp>
      <p:sp>
        <p:nvSpPr>
          <p:cNvPr id="793" name="Shape 793"/>
          <p:cNvSpPr/>
          <p:nvPr/>
        </p:nvSpPr>
        <p:spPr>
          <a:xfrm>
            <a:off x="10774055" y="7534233"/>
            <a:ext cx="775853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CBOW</a:t>
            </a:r>
          </a:p>
        </p:txBody>
      </p:sp>
    </p:spTree>
    <p:extLst>
      <p:ext uri="{BB962C8B-B14F-4D97-AF65-F5344CB8AC3E}">
        <p14:creationId xmlns:p14="http://schemas.microsoft.com/office/powerpoint/2010/main" val="7969500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>
            <a:spLocks noGrp="1"/>
          </p:cNvSpPr>
          <p:nvPr>
            <p:ph type="title" idx="4294967295"/>
          </p:nvPr>
        </p:nvSpPr>
        <p:spPr>
          <a:xfrm>
            <a:off x="1192143" y="126436"/>
            <a:ext cx="14955977" cy="1248550"/>
          </a:xfrm>
          <a:prstGeom prst="rect">
            <a:avLst/>
          </a:prstGeom>
        </p:spPr>
        <p:txBody>
          <a:bodyPr/>
          <a:lstStyle/>
          <a:p>
            <a:r>
              <a:t>语料领域的影响</a:t>
            </a:r>
          </a:p>
        </p:txBody>
      </p:sp>
      <p:sp>
        <p:nvSpPr>
          <p:cNvPr id="796" name="Shape 79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领域相关任务：利用领域内语料训练效果好</a:t>
            </a:r>
          </a:p>
        </p:txBody>
      </p:sp>
      <p:pic>
        <p:nvPicPr>
          <p:cNvPr id="797" name="image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47532" y="4089400"/>
            <a:ext cx="6052909" cy="3310014"/>
          </a:xfrm>
          <a:prstGeom prst="rect">
            <a:avLst/>
          </a:prstGeom>
          <a:ln w="12700">
            <a:miter lim="400000"/>
          </a:ln>
        </p:spPr>
      </p:pic>
      <p:sp>
        <p:nvSpPr>
          <p:cNvPr id="798" name="Shape 798"/>
          <p:cNvSpPr/>
          <p:nvPr/>
        </p:nvSpPr>
        <p:spPr>
          <a:xfrm>
            <a:off x="9454417" y="6996099"/>
            <a:ext cx="432138" cy="251739"/>
          </a:xfrm>
          <a:prstGeom prst="rect">
            <a:avLst/>
          </a:prstGeom>
          <a:ln w="25400">
            <a:solidFill>
              <a:srgbClr val="63891F"/>
            </a:solidFill>
            <a:bevel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800"/>
          </a:p>
        </p:txBody>
      </p:sp>
      <p:sp>
        <p:nvSpPr>
          <p:cNvPr id="799" name="Shape 799"/>
          <p:cNvSpPr/>
          <p:nvPr/>
        </p:nvSpPr>
        <p:spPr>
          <a:xfrm>
            <a:off x="9454507" y="5883112"/>
            <a:ext cx="432049" cy="216025"/>
          </a:xfrm>
          <a:prstGeom prst="rect">
            <a:avLst/>
          </a:prstGeom>
          <a:ln w="25400">
            <a:solidFill>
              <a:srgbClr val="465683"/>
            </a:solidFill>
            <a:bevel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800"/>
          </a:p>
        </p:txBody>
      </p:sp>
      <p:sp>
        <p:nvSpPr>
          <p:cNvPr id="800" name="Shape 800"/>
          <p:cNvSpPr/>
          <p:nvPr/>
        </p:nvSpPr>
        <p:spPr>
          <a:xfrm>
            <a:off x="10621770" y="6996099"/>
            <a:ext cx="432138" cy="251739"/>
          </a:xfrm>
          <a:prstGeom prst="rect">
            <a:avLst/>
          </a:prstGeom>
          <a:ln w="25400">
            <a:solidFill>
              <a:srgbClr val="63891F"/>
            </a:solidFill>
            <a:bevel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800"/>
          </a:p>
        </p:txBody>
      </p:sp>
      <p:sp>
        <p:nvSpPr>
          <p:cNvPr id="801" name="Shape 801"/>
          <p:cNvSpPr/>
          <p:nvPr/>
        </p:nvSpPr>
        <p:spPr>
          <a:xfrm>
            <a:off x="10606975" y="5883112"/>
            <a:ext cx="432049" cy="216025"/>
          </a:xfrm>
          <a:prstGeom prst="rect">
            <a:avLst/>
          </a:prstGeom>
          <a:ln w="25400">
            <a:solidFill>
              <a:srgbClr val="465683"/>
            </a:solidFill>
            <a:bevel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800"/>
          </a:p>
        </p:txBody>
      </p:sp>
      <p:sp>
        <p:nvSpPr>
          <p:cNvPr id="802" name="Shape 802"/>
          <p:cNvSpPr/>
          <p:nvPr/>
        </p:nvSpPr>
        <p:spPr>
          <a:xfrm>
            <a:off x="9454507" y="5218607"/>
            <a:ext cx="432049" cy="216025"/>
          </a:xfrm>
          <a:prstGeom prst="rect">
            <a:avLst/>
          </a:prstGeom>
          <a:ln w="25400">
            <a:solidFill>
              <a:srgbClr val="465683"/>
            </a:solidFill>
            <a:bevel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800"/>
          </a:p>
        </p:txBody>
      </p:sp>
      <p:sp>
        <p:nvSpPr>
          <p:cNvPr id="803" name="Shape 803"/>
          <p:cNvSpPr/>
          <p:nvPr/>
        </p:nvSpPr>
        <p:spPr>
          <a:xfrm>
            <a:off x="9462241" y="4579379"/>
            <a:ext cx="432049" cy="216025"/>
          </a:xfrm>
          <a:prstGeom prst="rect">
            <a:avLst/>
          </a:prstGeom>
          <a:ln w="25400">
            <a:solidFill>
              <a:srgbClr val="465683"/>
            </a:solidFill>
            <a:bevel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800"/>
          </a:p>
        </p:txBody>
      </p:sp>
      <p:sp>
        <p:nvSpPr>
          <p:cNvPr id="804" name="Shape 804"/>
          <p:cNvSpPr/>
          <p:nvPr/>
        </p:nvSpPr>
        <p:spPr>
          <a:xfrm>
            <a:off x="10617250" y="4579379"/>
            <a:ext cx="432049" cy="216025"/>
          </a:xfrm>
          <a:prstGeom prst="rect">
            <a:avLst/>
          </a:prstGeom>
          <a:ln w="25400">
            <a:solidFill>
              <a:srgbClr val="465683"/>
            </a:solidFill>
            <a:bevel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800"/>
          </a:p>
        </p:txBody>
      </p:sp>
      <p:sp>
        <p:nvSpPr>
          <p:cNvPr id="805" name="Shape 805"/>
          <p:cNvSpPr/>
          <p:nvPr/>
        </p:nvSpPr>
        <p:spPr>
          <a:xfrm>
            <a:off x="10619940" y="5218607"/>
            <a:ext cx="432049" cy="216025"/>
          </a:xfrm>
          <a:prstGeom prst="rect">
            <a:avLst/>
          </a:prstGeom>
          <a:ln w="25400">
            <a:solidFill>
              <a:srgbClr val="465683"/>
            </a:solidFill>
            <a:bevel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800"/>
          </a:p>
        </p:txBody>
      </p:sp>
      <p:sp>
        <p:nvSpPr>
          <p:cNvPr id="806" name="Shape 806"/>
          <p:cNvSpPr/>
          <p:nvPr/>
        </p:nvSpPr>
        <p:spPr>
          <a:xfrm>
            <a:off x="11128966" y="7007111"/>
            <a:ext cx="504057" cy="223614"/>
          </a:xfrm>
          <a:prstGeom prst="rect">
            <a:avLst/>
          </a:prstGeom>
          <a:ln w="25400">
            <a:solidFill>
              <a:srgbClr val="9C5252"/>
            </a:solidFill>
            <a:bevel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800"/>
          </a:p>
        </p:txBody>
      </p:sp>
      <p:sp>
        <p:nvSpPr>
          <p:cNvPr id="807" name="Shape 807"/>
          <p:cNvSpPr/>
          <p:nvPr/>
        </p:nvSpPr>
        <p:spPr>
          <a:xfrm>
            <a:off x="10004469" y="6996099"/>
            <a:ext cx="443582" cy="251739"/>
          </a:xfrm>
          <a:prstGeom prst="rect">
            <a:avLst/>
          </a:prstGeom>
          <a:ln w="25400">
            <a:solidFill>
              <a:srgbClr val="9C5252"/>
            </a:solidFill>
            <a:bevel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800"/>
          </a:p>
        </p:txBody>
      </p:sp>
      <p:pic>
        <p:nvPicPr>
          <p:cNvPr id="808" name="image2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61910" y="3479994"/>
            <a:ext cx="4934062" cy="3014994"/>
          </a:xfrm>
          <a:prstGeom prst="rect">
            <a:avLst/>
          </a:prstGeom>
          <a:ln w="12700">
            <a:miter lim="400000"/>
          </a:ln>
          <a:effectLst>
            <a:outerShdw blurRad="190500" rotWithShape="0">
              <a:srgbClr val="000000">
                <a:alpha val="70000"/>
              </a:srgbClr>
            </a:outerShdw>
          </a:effectLst>
        </p:spPr>
      </p:pic>
      <p:sp>
        <p:nvSpPr>
          <p:cNvPr id="809" name="Shape 809"/>
          <p:cNvSpPr/>
          <p:nvPr/>
        </p:nvSpPr>
        <p:spPr>
          <a:xfrm>
            <a:off x="10774055" y="7534233"/>
            <a:ext cx="775853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CBOW</a:t>
            </a:r>
          </a:p>
        </p:txBody>
      </p:sp>
    </p:spTree>
    <p:extLst>
      <p:ext uri="{BB962C8B-B14F-4D97-AF65-F5344CB8AC3E}">
        <p14:creationId xmlns:p14="http://schemas.microsoft.com/office/powerpoint/2010/main" val="483244503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" grpId="0" animBg="1" advAuto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>
            <a:spLocks noGrp="1"/>
          </p:cNvSpPr>
          <p:nvPr>
            <p:ph type="title" idx="4294967295"/>
          </p:nvPr>
        </p:nvSpPr>
        <p:spPr>
          <a:xfrm>
            <a:off x="1192143" y="126436"/>
            <a:ext cx="14955977" cy="1248550"/>
          </a:xfrm>
          <a:prstGeom prst="rect">
            <a:avLst/>
          </a:prstGeom>
        </p:spPr>
        <p:txBody>
          <a:bodyPr/>
          <a:lstStyle>
            <a:lvl1pPr>
              <a:defRPr sz="6500"/>
            </a:lvl1pPr>
          </a:lstStyle>
          <a:p>
            <a:r>
              <a:t>语料领域和大小哪一个更重要</a:t>
            </a:r>
          </a:p>
        </p:txBody>
      </p:sp>
      <p:sp>
        <p:nvSpPr>
          <p:cNvPr id="812" name="Shape 8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情感分类</a:t>
            </a:r>
          </a:p>
        </p:txBody>
      </p:sp>
      <p:pic>
        <p:nvPicPr>
          <p:cNvPr id="813" name="image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25774" y="3925059"/>
            <a:ext cx="7888714" cy="3643382"/>
          </a:xfrm>
          <a:prstGeom prst="rect">
            <a:avLst/>
          </a:prstGeom>
          <a:ln w="12700">
            <a:miter lim="400000"/>
          </a:ln>
        </p:spPr>
      </p:pic>
      <p:sp>
        <p:nvSpPr>
          <p:cNvPr id="814" name="Shape 814"/>
          <p:cNvSpPr/>
          <p:nvPr/>
        </p:nvSpPr>
        <p:spPr>
          <a:xfrm>
            <a:off x="7233842" y="8230986"/>
            <a:ext cx="2872581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领域更加重要</a:t>
            </a:r>
          </a:p>
        </p:txBody>
      </p:sp>
      <p:sp>
        <p:nvSpPr>
          <p:cNvPr id="815" name="Shape 815"/>
          <p:cNvSpPr/>
          <p:nvPr/>
        </p:nvSpPr>
        <p:spPr>
          <a:xfrm>
            <a:off x="11526033" y="7445765"/>
            <a:ext cx="775853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CBOW</a:t>
            </a:r>
          </a:p>
        </p:txBody>
      </p:sp>
    </p:spTree>
    <p:extLst>
      <p:ext uri="{BB962C8B-B14F-4D97-AF65-F5344CB8AC3E}">
        <p14:creationId xmlns:p14="http://schemas.microsoft.com/office/powerpoint/2010/main" val="107208967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4" grpId="0" animBg="1" advAuto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Shape 817"/>
          <p:cNvSpPr>
            <a:spLocks noGrp="1"/>
          </p:cNvSpPr>
          <p:nvPr>
            <p:ph type="title" idx="4294967295"/>
          </p:nvPr>
        </p:nvSpPr>
        <p:spPr>
          <a:xfrm>
            <a:off x="1192143" y="126436"/>
            <a:ext cx="14955977" cy="1248550"/>
          </a:xfrm>
          <a:prstGeom prst="rect">
            <a:avLst/>
          </a:prstGeom>
        </p:spPr>
        <p:txBody>
          <a:bodyPr/>
          <a:lstStyle>
            <a:lvl1pPr defTabSz="578358">
              <a:defRPr sz="6930"/>
            </a:lvl1pPr>
          </a:lstStyle>
          <a:p>
            <a:r>
              <a:t>训练参数：Iteration Number</a:t>
            </a:r>
          </a:p>
        </p:txBody>
      </p:sp>
      <p:sp>
        <p:nvSpPr>
          <p:cNvPr id="818" name="Shape 81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Early stop</a:t>
            </a:r>
          </a:p>
        </p:txBody>
      </p:sp>
      <p:pic>
        <p:nvPicPr>
          <p:cNvPr id="819" name="image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75169" y="2752692"/>
            <a:ext cx="7017710" cy="6286501"/>
          </a:xfrm>
          <a:prstGeom prst="rect">
            <a:avLst/>
          </a:prstGeom>
          <a:ln w="12700">
            <a:miter lim="400000"/>
          </a:ln>
        </p:spPr>
      </p:pic>
      <p:sp>
        <p:nvSpPr>
          <p:cNvPr id="820" name="Shape 820"/>
          <p:cNvSpPr/>
          <p:nvPr/>
        </p:nvSpPr>
        <p:spPr>
          <a:xfrm flipV="1">
            <a:off x="9356738" y="4230741"/>
            <a:ext cx="1" cy="407776"/>
          </a:xfrm>
          <a:prstGeom prst="line">
            <a:avLst/>
          </a:prstGeom>
          <a:ln w="254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 sz="2400"/>
          </a:p>
        </p:txBody>
      </p:sp>
      <p:sp>
        <p:nvSpPr>
          <p:cNvPr id="821" name="Shape 821"/>
          <p:cNvSpPr/>
          <p:nvPr/>
        </p:nvSpPr>
        <p:spPr>
          <a:xfrm flipV="1">
            <a:off x="10412653" y="6141846"/>
            <a:ext cx="1" cy="407776"/>
          </a:xfrm>
          <a:prstGeom prst="line">
            <a:avLst/>
          </a:prstGeom>
          <a:ln w="254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 sz="2400"/>
          </a:p>
        </p:txBody>
      </p:sp>
      <p:sp>
        <p:nvSpPr>
          <p:cNvPr id="822" name="Shape 822"/>
          <p:cNvSpPr/>
          <p:nvPr/>
        </p:nvSpPr>
        <p:spPr>
          <a:xfrm flipV="1">
            <a:off x="10117759" y="2470423"/>
            <a:ext cx="1" cy="407776"/>
          </a:xfrm>
          <a:prstGeom prst="line">
            <a:avLst/>
          </a:prstGeom>
          <a:ln w="25400">
            <a:solidFill>
              <a:schemeClr val="accent5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 sz="2400"/>
          </a:p>
        </p:txBody>
      </p:sp>
      <p:sp>
        <p:nvSpPr>
          <p:cNvPr id="823" name="Shape 823"/>
          <p:cNvSpPr/>
          <p:nvPr/>
        </p:nvSpPr>
        <p:spPr>
          <a:xfrm flipV="1">
            <a:off x="10981993" y="4396273"/>
            <a:ext cx="1" cy="407776"/>
          </a:xfrm>
          <a:prstGeom prst="line">
            <a:avLst/>
          </a:prstGeom>
          <a:ln w="25400">
            <a:solidFill>
              <a:schemeClr val="accent5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2328536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" grpId="0" animBg="1" advAuto="0"/>
      <p:bldP spid="821" grpId="0" animBg="1" advAuto="0"/>
      <p:bldP spid="822" grpId="0" animBg="1" advAuto="0"/>
      <p:bldP spid="823" grpId="0" animBg="1" advAuto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Shape 825"/>
          <p:cNvSpPr>
            <a:spLocks noGrp="1"/>
          </p:cNvSpPr>
          <p:nvPr>
            <p:ph type="title" idx="4294967295"/>
          </p:nvPr>
        </p:nvSpPr>
        <p:spPr>
          <a:xfrm>
            <a:off x="1192143" y="126436"/>
            <a:ext cx="14955977" cy="1248550"/>
          </a:xfrm>
          <a:prstGeom prst="rect">
            <a:avLst/>
          </a:prstGeom>
        </p:spPr>
        <p:txBody>
          <a:bodyPr/>
          <a:lstStyle/>
          <a:p>
            <a:r>
              <a:t>训练参数：Dimension</a:t>
            </a:r>
          </a:p>
        </p:txBody>
      </p:sp>
      <p:sp>
        <p:nvSpPr>
          <p:cNvPr id="826" name="Shape 82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827" name="image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10407" y="2605183"/>
            <a:ext cx="8011589" cy="65253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338543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>
            <a:spLocks noGrp="1"/>
          </p:cNvSpPr>
          <p:nvPr>
            <p:ph type="title" idx="4294967295"/>
          </p:nvPr>
        </p:nvSpPr>
        <p:spPr>
          <a:xfrm>
            <a:off x="1192143" y="126436"/>
            <a:ext cx="14955977" cy="12485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Taking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Home</a:t>
            </a:r>
            <a:r>
              <a:rPr lang="zh-CN" altLang="en-US" dirty="0" smtClean="0"/>
              <a:t> </a:t>
            </a:r>
            <a:r>
              <a:rPr lang="en-US" altLang="zh-CN" dirty="0" smtClean="0"/>
              <a:t>Message</a:t>
            </a:r>
            <a:endParaRPr dirty="0"/>
          </a:p>
        </p:txBody>
      </p:sp>
      <p:sp>
        <p:nvSpPr>
          <p:cNvPr id="830" name="Shape 83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6704" indent="-306704" defTabSz="403097">
              <a:spcBef>
                <a:spcPts val="2800"/>
              </a:spcBef>
              <a:defRPr sz="2484"/>
            </a:pPr>
            <a:r>
              <a:t>没有最好，只有适合</a:t>
            </a:r>
          </a:p>
          <a:p>
            <a:pPr marL="564932" lvl="1" indent="-239528" defTabSz="403097">
              <a:spcBef>
                <a:spcPts val="2800"/>
              </a:spcBef>
              <a:buSzPct val="100000"/>
              <a:buFont typeface="Arial"/>
              <a:buChar char="−"/>
              <a:defRPr sz="2484"/>
            </a:pPr>
            <a:r>
              <a:t>适合任务，用（任务相关）领域内语料训练</a:t>
            </a:r>
          </a:p>
          <a:p>
            <a:pPr marL="265477" indent="-265477" defTabSz="403097">
              <a:spcBef>
                <a:spcPts val="2800"/>
              </a:spcBef>
              <a:buSzPct val="100000"/>
              <a:buFont typeface="Arial"/>
              <a:defRPr sz="2484"/>
            </a:pPr>
            <a:r>
              <a:t>确定合适领域的语料之后，语料越大越好</a:t>
            </a:r>
          </a:p>
          <a:p>
            <a:pPr marL="265477" indent="-265477" defTabSz="403097">
              <a:spcBef>
                <a:spcPts val="2800"/>
              </a:spcBef>
              <a:buSzPct val="100000"/>
              <a:buFont typeface="Arial"/>
              <a:defRPr sz="2484"/>
            </a:pPr>
            <a:r>
              <a:t>大语料（数据丰富），使用复杂模型（NNLM、C&amp;W）</a:t>
            </a:r>
          </a:p>
          <a:p>
            <a:pPr marL="265477" indent="-265477" defTabSz="403097">
              <a:spcBef>
                <a:spcPts val="2800"/>
              </a:spcBef>
              <a:buSzPct val="100000"/>
              <a:buFont typeface="Arial"/>
              <a:defRPr sz="2484"/>
            </a:pPr>
            <a:r>
              <a:t>小语料（数据稀疏），使用简单模型（Skip-gram）</a:t>
            </a:r>
          </a:p>
          <a:p>
            <a:pPr marL="265477" indent="-265477" defTabSz="403097">
              <a:spcBef>
                <a:spcPts val="2800"/>
              </a:spcBef>
              <a:buSzPct val="100000"/>
              <a:buFont typeface="Arial"/>
              <a:defRPr sz="2484"/>
            </a:pPr>
            <a:r>
              <a:t>使用任务的验证集，而非词向量的验证集</a:t>
            </a:r>
          </a:p>
          <a:p>
            <a:pPr marL="265477" indent="-265477" defTabSz="403097">
              <a:spcBef>
                <a:spcPts val="2800"/>
              </a:spcBef>
              <a:buSzPct val="100000"/>
              <a:buFont typeface="Arial"/>
              <a:defRPr sz="2484"/>
            </a:pPr>
            <a:r>
              <a:t>词向量维度建议50以上</a:t>
            </a:r>
          </a:p>
          <a:p>
            <a:pPr marL="265477" indent="-265477" defTabSz="403097">
              <a:spcBef>
                <a:spcPts val="2800"/>
              </a:spcBef>
              <a:buSzPct val="100000"/>
              <a:buFont typeface="Arial"/>
              <a:defRPr sz="2484"/>
            </a:pPr>
            <a:r>
              <a:t>注意区分Syntagmatic(组合/一阶)关系和Paradigmatic(替换/二阶)关系</a:t>
            </a:r>
          </a:p>
        </p:txBody>
      </p:sp>
    </p:spTree>
    <p:extLst>
      <p:ext uri="{BB962C8B-B14F-4D97-AF65-F5344CB8AC3E}">
        <p14:creationId xmlns:p14="http://schemas.microsoft.com/office/powerpoint/2010/main" val="177294921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Thanks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09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92143" y="126436"/>
            <a:ext cx="14955977" cy="1248550"/>
          </a:xfrm>
        </p:spPr>
        <p:txBody>
          <a:bodyPr/>
          <a:lstStyle/>
          <a:p>
            <a:r>
              <a:rPr lang="zh-CN" altLang="en-US" dirty="0" smtClean="0"/>
              <a:t>词表示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700"/>
              </a:spcBef>
            </a:pPr>
            <a:r>
              <a:rPr lang="pt-BR" dirty="0" err="1"/>
              <a:t>Distributed</a:t>
            </a:r>
            <a:r>
              <a:rPr lang="pt-BR" dirty="0"/>
              <a:t> Word </a:t>
            </a:r>
            <a:r>
              <a:rPr lang="pt-BR" dirty="0" err="1"/>
              <a:t>Representation</a:t>
            </a:r>
            <a:endParaRPr lang="pt-BR" dirty="0"/>
          </a:p>
          <a:p>
            <a:pPr lvl="2">
              <a:spcBef>
                <a:spcPts val="1700"/>
              </a:spcBef>
            </a:pPr>
            <a:r>
              <a:rPr lang="pt-BR" dirty="0" err="1"/>
              <a:t>减肥</a:t>
            </a:r>
            <a:r>
              <a:rPr lang="pt-BR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BR" dirty="0"/>
              <a:t>[0.792, −0.177, −0.107, 0.109, −0.542]</a:t>
            </a:r>
          </a:p>
          <a:p>
            <a:pPr lvl="2">
              <a:spcBef>
                <a:spcPts val="1700"/>
              </a:spcBef>
            </a:pPr>
            <a:r>
              <a:rPr lang="pt-BR" dirty="0" err="1"/>
              <a:t>瘦身</a:t>
            </a:r>
            <a:r>
              <a:rPr lang="pt-BR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BR" dirty="0"/>
              <a:t>[0.856, −0.523, 0, 0.2, -0.2</a:t>
            </a:r>
            <a:r>
              <a:rPr lang="pt-BR" dirty="0" smtClean="0"/>
              <a:t>]</a:t>
            </a:r>
            <a:endParaRPr lang="zh-CN" altLang="en-US" dirty="0" smtClean="0"/>
          </a:p>
          <a:p>
            <a:pPr>
              <a:spcBef>
                <a:spcPts val="1700"/>
              </a:spcBef>
            </a:pPr>
            <a:endParaRPr lang="pt-BR" dirty="0"/>
          </a:p>
          <a:p>
            <a:r>
              <a:rPr lang="zh-CN" altLang="en-US" dirty="0" smtClean="0"/>
              <a:t>每一维可以看成词的语义或者主题信息</a:t>
            </a:r>
          </a:p>
          <a:p>
            <a:r>
              <a:rPr lang="zh-CN" altLang="en-US" dirty="0" smtClean="0"/>
              <a:t>维度压缩</a:t>
            </a:r>
          </a:p>
          <a:p>
            <a:r>
              <a:rPr lang="zh-CN" altLang="en-US" dirty="0" smtClean="0"/>
              <a:t>很好</a:t>
            </a:r>
            <a:r>
              <a:rPr lang="zh-CN" altLang="en-US" dirty="0"/>
              <a:t>的解决语义鸿沟问题</a:t>
            </a:r>
          </a:p>
          <a:p>
            <a:pPr marL="243848" lvl="2">
              <a:spcBef>
                <a:spcPts val="1067"/>
              </a:spcBef>
            </a:pPr>
            <a:r>
              <a:rPr lang="en-US" altLang="zh-CN" sz="2987" dirty="0"/>
              <a:t>Cosine</a:t>
            </a:r>
            <a:r>
              <a:rPr lang="zh-CN" altLang="en-US" sz="2987" dirty="0"/>
              <a:t>（减肥，瘦身）</a:t>
            </a:r>
            <a:r>
              <a:rPr lang="en-US" altLang="zh-CN" sz="2987" dirty="0"/>
              <a:t>=</a:t>
            </a:r>
            <a:r>
              <a:rPr lang="zh-CN" altLang="en-US" sz="2987" dirty="0"/>
              <a:t> </a:t>
            </a:r>
            <a:r>
              <a:rPr lang="en-US" altLang="zh-CN" sz="2987" dirty="0" smtClean="0"/>
              <a:t>0</a:t>
            </a:r>
            <a:r>
              <a:rPr lang="en-US" altLang="zh-CN" sz="2987" dirty="0"/>
              <a:t>.</a:t>
            </a:r>
            <a:r>
              <a:rPr lang="en-US" altLang="zh-CN" sz="2987" dirty="0" smtClean="0"/>
              <a:t>7635</a:t>
            </a:r>
            <a:endParaRPr lang="zh-CN" altLang="en-US" sz="2987" dirty="0"/>
          </a:p>
          <a:p>
            <a:r>
              <a:rPr lang="zh-CN" altLang="en-US" dirty="0" smtClean="0"/>
              <a:t>基于学习模型，可以快速对于</a:t>
            </a:r>
            <a:r>
              <a:rPr lang="en-US" altLang="zh-CN" dirty="0" smtClean="0"/>
              <a:t>unseen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words</a:t>
            </a:r>
            <a:r>
              <a:rPr lang="zh-CN" altLang="en-US" dirty="0" smtClean="0"/>
              <a:t>进行表示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7421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/>
          </p:cNvSpPr>
          <p:nvPr>
            <p:ph type="title" idx="4294967295"/>
          </p:nvPr>
        </p:nvSpPr>
        <p:spPr>
          <a:xfrm>
            <a:off x="1192143" y="126436"/>
            <a:ext cx="14955977" cy="1248550"/>
          </a:xfrm>
          <a:prstGeom prst="rect">
            <a:avLst/>
          </a:prstGeom>
        </p:spPr>
        <p:txBody>
          <a:bodyPr/>
          <a:lstStyle/>
          <a:p>
            <a:r>
              <a:t>词表示</a:t>
            </a:r>
          </a:p>
        </p:txBody>
      </p:sp>
      <p:sp>
        <p:nvSpPr>
          <p:cNvPr id="147" name="Shape 14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131" y="2269914"/>
            <a:ext cx="12192000" cy="65151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/>
          </p:cNvSpPr>
          <p:nvPr>
            <p:ph type="title" idx="4294967295"/>
          </p:nvPr>
        </p:nvSpPr>
        <p:spPr>
          <a:xfrm>
            <a:off x="1192143" y="126436"/>
            <a:ext cx="14955977" cy="1248550"/>
          </a:xfrm>
          <a:prstGeom prst="rect">
            <a:avLst/>
          </a:prstGeom>
        </p:spPr>
        <p:txBody>
          <a:bodyPr/>
          <a:lstStyle/>
          <a:p>
            <a:r>
              <a:t>词向量表示的核心</a:t>
            </a:r>
          </a:p>
        </p:txBody>
      </p:sp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0055" indent="-440055" defTabSz="578358">
              <a:spcBef>
                <a:spcPts val="1600"/>
              </a:spcBef>
              <a:defRPr sz="3564"/>
            </a:pPr>
            <a:r>
              <a:rPr dirty="0"/>
              <a:t>利用上下文信息进行词表示</a:t>
            </a:r>
          </a:p>
          <a:p>
            <a:pPr marL="880110" lvl="1" indent="-440055" defTabSz="578358">
              <a:spcBef>
                <a:spcPts val="1600"/>
              </a:spcBef>
              <a:defRPr sz="3564"/>
            </a:pPr>
            <a:r>
              <a:rPr dirty="0"/>
              <a:t>具有相同(类似)上下文信息的词应该具有相同(类似)的词表示</a:t>
            </a:r>
            <a:r>
              <a:rPr sz="3168" dirty="0"/>
              <a:t>[Z. Harris, 1954]</a:t>
            </a:r>
          </a:p>
          <a:p>
            <a:pPr marL="880110" lvl="1" indent="-440055" defTabSz="578358">
              <a:spcBef>
                <a:spcPts val="1600"/>
              </a:spcBef>
              <a:defRPr sz="3564"/>
            </a:pPr>
            <a:endParaRPr sz="3168" dirty="0"/>
          </a:p>
          <a:p>
            <a:pPr marL="880110" lvl="1" indent="-440055" defTabSz="578358">
              <a:spcBef>
                <a:spcPts val="1600"/>
              </a:spcBef>
              <a:defRPr sz="3564"/>
            </a:pPr>
            <a:endParaRPr sz="3168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355126"/>
              </p:ext>
            </p:extLst>
          </p:nvPr>
        </p:nvGraphicFramePr>
        <p:xfrm>
          <a:off x="8859044" y="6129528"/>
          <a:ext cx="6888956" cy="15656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6696"/>
                <a:gridCol w="923660"/>
                <a:gridCol w="1016000"/>
                <a:gridCol w="1016000"/>
                <a:gridCol w="863600"/>
                <a:gridCol w="1143000"/>
              </a:tblGrid>
              <a:tr h="6025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glass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drink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grape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meal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bardiwac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031" y="4597400"/>
            <a:ext cx="2616200" cy="55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87" y="5021435"/>
            <a:ext cx="7040544" cy="4250243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fill="hold" nodeType="tmRoot"/>
      </p:par>
    </p:tn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leik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leike" id="{ACC42748-E3FF-1644-845E-6C532F2BE4E1}" vid="{4DE64153-CB71-B148-A7F6-DBD0AD9A8EB1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leike</Template>
  <TotalTime>982</TotalTime>
  <Words>1674</Words>
  <Application>Microsoft Office PowerPoint</Application>
  <PresentationFormat>自定义</PresentationFormat>
  <Paragraphs>556</Paragraphs>
  <Slides>68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68</vt:i4>
      </vt:variant>
    </vt:vector>
  </HeadingPairs>
  <TitlesOfParts>
    <vt:vector size="70" baseType="lpstr">
      <vt:lpstr>leike</vt:lpstr>
      <vt:lpstr>自定义设计方案</vt:lpstr>
      <vt:lpstr>词向量 （Word Embedding）</vt:lpstr>
      <vt:lpstr>词向量 Word Embedding</vt:lpstr>
      <vt:lpstr>词是自然语言处理的基础</vt:lpstr>
      <vt:lpstr>词是自然语言处理的基础</vt:lpstr>
      <vt:lpstr>词是自然语言处理的基础</vt:lpstr>
      <vt:lpstr>词表示</vt:lpstr>
      <vt:lpstr>词表示</vt:lpstr>
      <vt:lpstr>词表示</vt:lpstr>
      <vt:lpstr>词向量表示的核心</vt:lpstr>
      <vt:lpstr>两种上下文</vt:lpstr>
      <vt:lpstr>Paradigmatic vs. Syntagmatic</vt:lpstr>
      <vt:lpstr>传统词向量学习方法</vt:lpstr>
      <vt:lpstr>Latent Semantic Analysis (LSA)</vt:lpstr>
      <vt:lpstr>Topic Model</vt:lpstr>
      <vt:lpstr>传统词向量方法</vt:lpstr>
      <vt:lpstr>传统词向量方法</vt:lpstr>
      <vt:lpstr>GloVe</vt:lpstr>
      <vt:lpstr>传统词向量方法</vt:lpstr>
      <vt:lpstr>RoadMap</vt:lpstr>
      <vt:lpstr>如何通过神经网络的方法训练得到一组词向量？ 如何训练得到一组好的词向量？ </vt:lpstr>
      <vt:lpstr>如何训练得到一组词向量</vt:lpstr>
      <vt:lpstr>语言模型</vt:lpstr>
      <vt:lpstr>语言模型</vt:lpstr>
      <vt:lpstr>例子</vt:lpstr>
      <vt:lpstr>语言模型</vt:lpstr>
      <vt:lpstr>NNLM</vt:lpstr>
      <vt:lpstr>NNLM</vt:lpstr>
      <vt:lpstr>LBL</vt:lpstr>
      <vt:lpstr>CBOW / Skip-gram</vt:lpstr>
      <vt:lpstr>CBOW</vt:lpstr>
      <vt:lpstr>Skip-Gram</vt:lpstr>
      <vt:lpstr>C&amp;W</vt:lpstr>
      <vt:lpstr>如何训练得到一组好的词向量</vt:lpstr>
      <vt:lpstr>模型分析</vt:lpstr>
      <vt:lpstr>Skip-gram</vt:lpstr>
      <vt:lpstr>CBOW</vt:lpstr>
      <vt:lpstr>LBL</vt:lpstr>
      <vt:lpstr>NNLM</vt:lpstr>
      <vt:lpstr>Order(Virtual Model)</vt:lpstr>
      <vt:lpstr>C&amp;W</vt:lpstr>
      <vt:lpstr>模型总结</vt:lpstr>
      <vt:lpstr>怎样才算是好的词向量</vt:lpstr>
      <vt:lpstr>词向量应用</vt:lpstr>
      <vt:lpstr>词向量应用</vt:lpstr>
      <vt:lpstr>词向量应用</vt:lpstr>
      <vt:lpstr>评价任务选择</vt:lpstr>
      <vt:lpstr>评价任务：类比任务</vt:lpstr>
      <vt:lpstr>评价任务：相似度/相关度</vt:lpstr>
      <vt:lpstr>评价任务：同义词</vt:lpstr>
      <vt:lpstr>评价任务：文本分类</vt:lpstr>
      <vt:lpstr>评价任务：命名实体识别</vt:lpstr>
      <vt:lpstr>评价任务：情感分类</vt:lpstr>
      <vt:lpstr>评价任务：词性标注</vt:lpstr>
      <vt:lpstr>实验设置</vt:lpstr>
      <vt:lpstr>评价指标：效果增益率</vt:lpstr>
      <vt:lpstr>上下文和目标词的关系</vt:lpstr>
      <vt:lpstr>上下文和目标词的关系</vt:lpstr>
      <vt:lpstr>上下文表示</vt:lpstr>
      <vt:lpstr>上下文表示</vt:lpstr>
      <vt:lpstr>语料规模的影响</vt:lpstr>
      <vt:lpstr>语料规模的影响</vt:lpstr>
      <vt:lpstr>语料领域的影响</vt:lpstr>
      <vt:lpstr>语料领域的影响</vt:lpstr>
      <vt:lpstr>语料领域和大小哪一个更重要</vt:lpstr>
      <vt:lpstr>训练参数：Iteration Number</vt:lpstr>
      <vt:lpstr>训练参数：Dimension</vt:lpstr>
      <vt:lpstr>Taking Home Message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Word Embedding</dc:title>
  <cp:lastModifiedBy>win7</cp:lastModifiedBy>
  <cp:revision>81</cp:revision>
  <cp:lastPrinted>2016-11-24T16:59:11Z</cp:lastPrinted>
  <dcterms:modified xsi:type="dcterms:W3CDTF">2018-04-12T15:10:55Z</dcterms:modified>
</cp:coreProperties>
</file>